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DM Sans Medium"/>
      <p:regular r:id="rId54"/>
      <p:bold r:id="rId55"/>
      <p:italic r:id="rId56"/>
      <p:boldItalic r:id="rId57"/>
    </p:embeddedFont>
    <p:embeddedFont>
      <p:font typeface="Didact Gothic"/>
      <p:regular r:id="rId58"/>
    </p:embeddedFont>
    <p:embeddedFont>
      <p:font typeface="Helvetica Neue"/>
      <p:regular r:id="rId59"/>
      <p:bold r:id="rId60"/>
      <p:italic r:id="rId61"/>
      <p:boldItalic r:id="rId62"/>
    </p:embeddedFont>
    <p:embeddedFont>
      <p:font typeface="Helvetica Neue Light"/>
      <p:regular r:id="rId63"/>
      <p:bold r:id="rId64"/>
      <p:italic r:id="rId65"/>
      <p:boldItalic r:id="rId66"/>
    </p:embeddedFont>
    <p:embeddedFont>
      <p:font typeface="DM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DM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5.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7.xml"/><Relationship Id="rId66" Type="http://schemas.openxmlformats.org/officeDocument/2006/relationships/font" Target="fonts/HelveticaNeueLight-boldItalic.fntdata"/><Relationship Id="rId21" Type="http://schemas.openxmlformats.org/officeDocument/2006/relationships/slide" Target="slides/slide16.xml"/><Relationship Id="rId65" Type="http://schemas.openxmlformats.org/officeDocument/2006/relationships/font" Target="fonts/HelveticaNeueLight-italic.fntdata"/><Relationship Id="rId24" Type="http://schemas.openxmlformats.org/officeDocument/2006/relationships/slide" Target="slides/slide19.xml"/><Relationship Id="rId68" Type="http://schemas.openxmlformats.org/officeDocument/2006/relationships/font" Target="fonts/DMSans-bold.fntdata"/><Relationship Id="rId23" Type="http://schemas.openxmlformats.org/officeDocument/2006/relationships/slide" Target="slides/slide18.xml"/><Relationship Id="rId67" Type="http://schemas.openxmlformats.org/officeDocument/2006/relationships/font" Target="fonts/DMSans-regular.fntdata"/><Relationship Id="rId60" Type="http://schemas.openxmlformats.org/officeDocument/2006/relationships/font" Target="fonts/HelveticaNeue-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DMSansMedium-bold.fntdata"/><Relationship Id="rId10" Type="http://schemas.openxmlformats.org/officeDocument/2006/relationships/slide" Target="slides/slide5.xml"/><Relationship Id="rId54" Type="http://schemas.openxmlformats.org/officeDocument/2006/relationships/font" Target="fonts/DMSansMedium-regular.fntdata"/><Relationship Id="rId13" Type="http://schemas.openxmlformats.org/officeDocument/2006/relationships/slide" Target="slides/slide8.xml"/><Relationship Id="rId57" Type="http://schemas.openxmlformats.org/officeDocument/2006/relationships/font" Target="fonts/DMSansMedium-boldItalic.fntdata"/><Relationship Id="rId12" Type="http://schemas.openxmlformats.org/officeDocument/2006/relationships/slide" Target="slides/slide7.xml"/><Relationship Id="rId56" Type="http://schemas.openxmlformats.org/officeDocument/2006/relationships/font" Target="fonts/DMSansMedium-italic.fntdata"/><Relationship Id="rId15" Type="http://schemas.openxmlformats.org/officeDocument/2006/relationships/slide" Target="slides/slide10.xml"/><Relationship Id="rId59" Type="http://schemas.openxmlformats.org/officeDocument/2006/relationships/font" Target="fonts/HelveticaNeue-regular.fntdata"/><Relationship Id="rId14" Type="http://schemas.openxmlformats.org/officeDocument/2006/relationships/slide" Target="slides/slide9.xml"/><Relationship Id="rId58" Type="http://schemas.openxmlformats.org/officeDocument/2006/relationships/font" Target="fonts/DidactGothi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13c9d1b81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13c9d1b81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dfa757490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dfa757490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dfa75749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dfa75749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dfa75749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dfa75749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dfa75749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dfa75749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dfa75749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dfa75749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dfa757490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dfa757490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dfa757490_0_2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dfa757490_0_2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dfa75749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dfa75749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dfa757490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dfa757490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dfa75749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dfa75749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dfa757490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dfa757490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dfa75749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dfa75749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dfa757490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dfa757490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c704f317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c704f317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dfa757490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dfa757490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dfa757490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dfa757490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dfa757490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dfa757490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dfa757490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dfa757490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dfa757490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dfa757490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dfa757490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dfa757490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dfa757490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dfa757490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dfa757490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dfa757490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dfa757490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dfa757490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dfa757490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dfa757490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dfa757490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dfa757490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dfa757490_0_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dfa757490_0_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82afc04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82afc04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e02b306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e02b306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82afc04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82afc04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82afc04d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82afc04d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dfa757490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dfa757490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83037f0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83037f0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dfa757490_0_1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dfa757490_0_1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dfa757490_0_1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fdfa757490_0_1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dfa757490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dfa757490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dfa757490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dfa757490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dfa757490_0_2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dfa757490_0_2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dfa757490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dfa757490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199badbc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199badbc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jerárquico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463f830d0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463f830d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d8ab2ab7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d8ab2ab7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d8ab2ab7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d8ab2ab7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a:t>
            </a:r>
            <a:r>
              <a:rPr lang="es">
                <a:solidFill>
                  <a:schemeClr val="dk1"/>
                </a:solidFill>
                <a:latin typeface="DM Sans"/>
                <a:ea typeface="DM Sans"/>
                <a:cs typeface="DM Sans"/>
                <a:sym typeface="DM Sans"/>
              </a:rPr>
              <a:t>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463f830d0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463f830d0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2.gif"/><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4.jpg"/><Relationship Id="rId4" Type="http://schemas.openxmlformats.org/officeDocument/2006/relationships/image" Target="../media/image23.jpg"/><Relationship Id="rId5" Type="http://schemas.openxmlformats.org/officeDocument/2006/relationships/image" Target="../media/image1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hyperlink" Target="https://teloexplicocongatitos.com/_next/image?url=https%3A%2F%2Fdoomvault.nyc3.digitaloceanspaces.com%2Ftlecg%2Fbig%2Fprog09.jpg&amp;w=1200&amp;q=75" TargetMode="External"/><Relationship Id="rId5" Type="http://schemas.openxmlformats.org/officeDocument/2006/relationships/hyperlink" Target="https://developer.mozilla.org/es/docs/Web/JavaScript/Referencia/Sentencias/let" TargetMode="External"/><Relationship Id="rId6" Type="http://schemas.openxmlformats.org/officeDocument/2006/relationships/hyperlink" Target="https://developer.mozilla.org/es/docs/Web/JavaScript/Referencia/Sentencias/con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es.wikipedia.org/wiki/No_te_repitas" TargetMode="External"/><Relationship Id="rId4" Type="http://schemas.openxmlformats.org/officeDocument/2006/relationships/hyperlink" Target="https://es.wikipedia.org/wiki/Principio_KISS" TargetMode="External"/><Relationship Id="rId5" Type="http://schemas.openxmlformats.org/officeDocument/2006/relationships/hyperlink" Target="https://es.wikipedia.org/wiki/YAGNI"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nvSpPr>
        <p:spPr>
          <a:xfrm>
            <a:off x="475500" y="8486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Declaración</a:t>
            </a:r>
            <a:endParaRPr b="1" sz="4000">
              <a:solidFill>
                <a:schemeClr val="dk1"/>
              </a:solidFill>
              <a:latin typeface="DM Sans"/>
              <a:ea typeface="DM Sans"/>
              <a:cs typeface="DM Sans"/>
              <a:sym typeface="DM Sans"/>
            </a:endParaRPr>
          </a:p>
        </p:txBody>
      </p:sp>
      <p:sp>
        <p:nvSpPr>
          <p:cNvPr id="134" name="Google Shape;134;p24"/>
          <p:cNvSpPr txBox="1"/>
          <p:nvPr/>
        </p:nvSpPr>
        <p:spPr>
          <a:xfrm>
            <a:off x="475500" y="1729100"/>
            <a:ext cx="8193000" cy="10158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None/>
            </a:pPr>
            <a:r>
              <a:rPr lang="es" sz="1350">
                <a:latin typeface="DM Sans"/>
                <a:ea typeface="DM Sans"/>
                <a:cs typeface="DM Sans"/>
                <a:sym typeface="DM Sans"/>
              </a:rPr>
              <a:t>Se declara a través de la palabra reservada </a:t>
            </a:r>
            <a:r>
              <a:rPr b="1" lang="es" sz="1350">
                <a:latin typeface="DM Sans"/>
                <a:ea typeface="DM Sans"/>
                <a:cs typeface="DM Sans"/>
                <a:sym typeface="DM Sans"/>
              </a:rPr>
              <a:t>function</a:t>
            </a:r>
            <a:r>
              <a:rPr lang="es" sz="1350">
                <a:latin typeface="DM Sans"/>
                <a:ea typeface="DM Sans"/>
                <a:cs typeface="DM Sans"/>
                <a:sym typeface="DM Sans"/>
              </a:rPr>
              <a:t>. Deben tener un nombre en minúscula y sin espacios seguidos de los característicos paréntesis (). </a:t>
            </a:r>
            <a:r>
              <a:rPr lang="es" sz="1350">
                <a:solidFill>
                  <a:schemeClr val="dk1"/>
                </a:solidFill>
                <a:highlight>
                  <a:schemeClr val="accent4"/>
                </a:highlight>
                <a:latin typeface="DM Sans"/>
                <a:ea typeface="DM Sans"/>
                <a:cs typeface="DM Sans"/>
                <a:sym typeface="DM Sans"/>
              </a:rPr>
              <a:t>El contenido de la función se escribe entre las llaves.</a:t>
            </a:r>
            <a:r>
              <a:rPr lang="es" sz="1350">
                <a:latin typeface="DM Sans"/>
                <a:ea typeface="DM Sans"/>
                <a:cs typeface="DM Sans"/>
                <a:sym typeface="DM Sans"/>
              </a:rPr>
              <a:t> El nombre de la función no se puede repetir en otra.</a:t>
            </a:r>
            <a:endParaRPr sz="1350">
              <a:latin typeface="DM Sans"/>
              <a:ea typeface="DM Sans"/>
              <a:cs typeface="DM Sans"/>
              <a:sym typeface="DM Sans"/>
            </a:endParaRPr>
          </a:p>
        </p:txBody>
      </p:sp>
      <p:sp>
        <p:nvSpPr>
          <p:cNvPr id="135" name="Google Shape;135;p24"/>
          <p:cNvSpPr txBox="1"/>
          <p:nvPr/>
        </p:nvSpPr>
        <p:spPr>
          <a:xfrm>
            <a:off x="475500" y="2974525"/>
            <a:ext cx="819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saludar</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¡Hola estudiantes!</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nvSpPr>
        <p:spPr>
          <a:xfrm>
            <a:off x="475500" y="7575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Llamado</a:t>
            </a:r>
            <a:endParaRPr b="1" sz="4000">
              <a:solidFill>
                <a:schemeClr val="dk1"/>
              </a:solidFill>
              <a:latin typeface="DM Sans"/>
              <a:ea typeface="DM Sans"/>
              <a:cs typeface="DM Sans"/>
              <a:sym typeface="DM Sans"/>
            </a:endParaRPr>
          </a:p>
        </p:txBody>
      </p:sp>
      <p:sp>
        <p:nvSpPr>
          <p:cNvPr id="141" name="Google Shape;141;p25"/>
          <p:cNvSpPr txBox="1"/>
          <p:nvPr/>
        </p:nvSpPr>
        <p:spPr>
          <a:xfrm>
            <a:off x="475500" y="1637925"/>
            <a:ext cx="8193000" cy="10158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Clr>
                <a:schemeClr val="dk1"/>
              </a:buClr>
              <a:buSzPts val="1100"/>
              <a:buFont typeface="Arial"/>
              <a:buNone/>
            </a:pPr>
            <a:r>
              <a:rPr lang="es" sz="1350">
                <a:latin typeface="DM Sans"/>
                <a:ea typeface="DM Sans"/>
                <a:cs typeface="DM Sans"/>
                <a:sym typeface="DM Sans"/>
              </a:rPr>
              <a:t>Una vez que declaramos la función, podemos usarla en cualquier otra parte del código todas las veces que queramos. </a:t>
            </a:r>
            <a:endParaRPr sz="1350">
              <a:latin typeface="DM Sans"/>
              <a:ea typeface="DM Sans"/>
              <a:cs typeface="DM Sans"/>
              <a:sym typeface="DM Sans"/>
            </a:endParaRPr>
          </a:p>
          <a:p>
            <a:pPr indent="0" lvl="0" marL="0" marR="2608605" rtl="0" algn="l">
              <a:spcBef>
                <a:spcPts val="0"/>
              </a:spcBef>
              <a:spcAft>
                <a:spcPts val="0"/>
              </a:spcAft>
              <a:buNone/>
            </a:pPr>
            <a:r>
              <a:rPr lang="es" sz="1350">
                <a:latin typeface="DM Sans"/>
                <a:ea typeface="DM Sans"/>
                <a:cs typeface="DM Sans"/>
                <a:sym typeface="DM Sans"/>
              </a:rPr>
              <a:t>Para ejecutar una función sólo hay que escribir su nombre y finalizar la sentencia con (). A esto se lo conoce como </a:t>
            </a:r>
            <a:r>
              <a:rPr lang="es" sz="1350">
                <a:highlight>
                  <a:schemeClr val="accent4"/>
                </a:highlight>
                <a:latin typeface="DM Sans"/>
                <a:ea typeface="DM Sans"/>
                <a:cs typeface="DM Sans"/>
                <a:sym typeface="DM Sans"/>
              </a:rPr>
              <a:t>llamado a la función.</a:t>
            </a:r>
            <a:endParaRPr sz="1350">
              <a:highlight>
                <a:schemeClr val="accent4"/>
              </a:highlight>
              <a:latin typeface="DM Sans"/>
              <a:ea typeface="DM Sans"/>
              <a:cs typeface="DM Sans"/>
              <a:sym typeface="DM Sans"/>
            </a:endParaRPr>
          </a:p>
        </p:txBody>
      </p:sp>
      <p:sp>
        <p:nvSpPr>
          <p:cNvPr id="142" name="Google Shape;142;p25"/>
          <p:cNvSpPr txBox="1"/>
          <p:nvPr/>
        </p:nvSpPr>
        <p:spPr>
          <a:xfrm>
            <a:off x="475500" y="2898950"/>
            <a:ext cx="8193000" cy="61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800">
                <a:solidFill>
                  <a:srgbClr val="50FA7B"/>
                </a:solidFill>
                <a:latin typeface="Courier New"/>
                <a:ea typeface="Courier New"/>
                <a:cs typeface="Courier New"/>
                <a:sym typeface="Courier New"/>
              </a:rPr>
              <a:t>saludar</a:t>
            </a:r>
            <a:r>
              <a:rPr lang="es" sz="1800">
                <a:solidFill>
                  <a:srgbClr val="F8F8F2"/>
                </a:solidFill>
                <a:latin typeface="Courier New"/>
                <a:ea typeface="Courier New"/>
                <a:cs typeface="Courier New"/>
                <a:sym typeface="Courier New"/>
              </a:rPr>
              <a:t>();</a:t>
            </a:r>
            <a:endParaRPr sz="18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None/>
            </a:pPr>
            <a:r>
              <a:t/>
            </a:r>
            <a:endParaRPr sz="1600">
              <a:solidFill>
                <a:srgbClr val="E5C07B"/>
              </a:solidFill>
              <a:latin typeface="Courier New"/>
              <a:ea typeface="Courier New"/>
              <a:cs typeface="Courier New"/>
              <a:sym typeface="Courier New"/>
            </a:endParaRPr>
          </a:p>
        </p:txBody>
      </p:sp>
      <p:sp>
        <p:nvSpPr>
          <p:cNvPr id="143" name="Google Shape;143;p25"/>
          <p:cNvSpPr txBox="1"/>
          <p:nvPr/>
        </p:nvSpPr>
        <p:spPr>
          <a:xfrm>
            <a:off x="475500" y="3785700"/>
            <a:ext cx="8193000" cy="6003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None/>
            </a:pPr>
            <a:r>
              <a:rPr lang="es" sz="1350">
                <a:latin typeface="DM Sans"/>
                <a:ea typeface="DM Sans"/>
                <a:cs typeface="DM Sans"/>
                <a:sym typeface="DM Sans"/>
              </a:rPr>
              <a:t>Donde escribamos el llamado, se interpretarán las instrucciones definidas en esa función.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nvSpPr>
        <p:spPr>
          <a:xfrm>
            <a:off x="475500" y="50805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práctico</a:t>
            </a:r>
            <a:endParaRPr b="1" sz="4000">
              <a:solidFill>
                <a:schemeClr val="dk1"/>
              </a:solidFill>
              <a:latin typeface="DM Sans"/>
              <a:ea typeface="DM Sans"/>
              <a:cs typeface="DM Sans"/>
              <a:sym typeface="DM Sans"/>
            </a:endParaRPr>
          </a:p>
        </p:txBody>
      </p:sp>
      <p:sp>
        <p:nvSpPr>
          <p:cNvPr id="149" name="Google Shape;149;p26"/>
          <p:cNvSpPr txBox="1"/>
          <p:nvPr/>
        </p:nvSpPr>
        <p:spPr>
          <a:xfrm>
            <a:off x="475500" y="1246950"/>
            <a:ext cx="8193000" cy="600300"/>
          </a:xfrm>
          <a:prstGeom prst="rect">
            <a:avLst/>
          </a:prstGeom>
          <a:noFill/>
          <a:ln>
            <a:noFill/>
          </a:ln>
        </p:spPr>
        <p:txBody>
          <a:bodyPr anchorCtr="0" anchor="t" bIns="91425" lIns="91425" spcFirstLastPara="1" rIns="1621350" wrap="square" tIns="91425">
            <a:spAutoFit/>
          </a:bodyPr>
          <a:lstStyle/>
          <a:p>
            <a:pPr indent="0" lvl="0" marL="0" rtl="0" algn="l">
              <a:spcBef>
                <a:spcPts val="0"/>
              </a:spcBef>
              <a:spcAft>
                <a:spcPts val="0"/>
              </a:spcAft>
              <a:buNone/>
            </a:pPr>
            <a:r>
              <a:rPr lang="es" sz="1350">
                <a:latin typeface="DM Sans"/>
                <a:ea typeface="DM Sans"/>
                <a:cs typeface="DM Sans"/>
                <a:sym typeface="DM Sans"/>
              </a:rPr>
              <a:t>Si debemos solicitar un nombre al usuario para mostrarlo en un alert, normalmente podríamos hacer esto:</a:t>
            </a:r>
            <a:endParaRPr sz="1350">
              <a:latin typeface="DM Sans"/>
              <a:ea typeface="DM Sans"/>
              <a:cs typeface="DM Sans"/>
              <a:sym typeface="DM Sans"/>
            </a:endParaRPr>
          </a:p>
        </p:txBody>
      </p:sp>
      <p:sp>
        <p:nvSpPr>
          <p:cNvPr id="150" name="Google Shape;150;p26"/>
          <p:cNvSpPr txBox="1"/>
          <p:nvPr/>
        </p:nvSpPr>
        <p:spPr>
          <a:xfrm>
            <a:off x="475500" y="1901600"/>
            <a:ext cx="8193000" cy="803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 </a:t>
            </a:r>
            <a:r>
              <a:rPr lang="es">
                <a:solidFill>
                  <a:srgbClr val="F8F8F2"/>
                </a:solidFill>
                <a:latin typeface="Courier New"/>
                <a:ea typeface="Courier New"/>
                <a:cs typeface="Courier New"/>
                <a:sym typeface="Courier New"/>
              </a:rPr>
              <a:t>nombreIngresado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prompt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Ingresar nombre</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8BE9FD"/>
                </a:solidFill>
                <a:latin typeface="Courier New"/>
                <a:ea typeface="Courier New"/>
                <a:cs typeface="Courier New"/>
                <a:sym typeface="Courier New"/>
              </a:rPr>
              <a:t>alert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El nombre ingresado es </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nombreIngresado)</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151" name="Google Shape;151;p26"/>
          <p:cNvSpPr txBox="1"/>
          <p:nvPr/>
        </p:nvSpPr>
        <p:spPr>
          <a:xfrm>
            <a:off x="475500" y="2771250"/>
            <a:ext cx="8193000" cy="351300"/>
          </a:xfrm>
          <a:prstGeom prst="rect">
            <a:avLst/>
          </a:prstGeom>
          <a:noFill/>
          <a:ln>
            <a:noFill/>
          </a:ln>
        </p:spPr>
        <p:txBody>
          <a:bodyPr anchorCtr="0" anchor="t" bIns="91425" lIns="91425" spcFirstLastPara="1" rIns="91425" wrap="square" tIns="91425">
            <a:noAutofit/>
          </a:bodyPr>
          <a:lstStyle/>
          <a:p>
            <a:pPr indent="0" lvl="0" marL="0" marR="1528605" rtl="0" algn="l">
              <a:lnSpc>
                <a:spcPct val="115000"/>
              </a:lnSpc>
              <a:spcBef>
                <a:spcPts val="0"/>
              </a:spcBef>
              <a:spcAft>
                <a:spcPts val="0"/>
              </a:spcAft>
              <a:buNone/>
            </a:pPr>
            <a:r>
              <a:rPr lang="es" sz="1350">
                <a:latin typeface="DM Sans"/>
                <a:ea typeface="DM Sans"/>
                <a:cs typeface="DM Sans"/>
                <a:sym typeface="DM Sans"/>
              </a:rPr>
              <a:t>Si queremos repetir esto 2 veces más , podemos copiar y pegar el código.</a:t>
            </a:r>
            <a:endParaRPr i="1" sz="1700">
              <a:solidFill>
                <a:schemeClr val="dk1"/>
              </a:solidFill>
              <a:latin typeface="Helvetica Neue Light"/>
              <a:ea typeface="Helvetica Neue Light"/>
              <a:cs typeface="Helvetica Neue Light"/>
              <a:sym typeface="Helvetica Neue Light"/>
            </a:endParaRPr>
          </a:p>
        </p:txBody>
      </p:sp>
      <p:sp>
        <p:nvSpPr>
          <p:cNvPr id="152" name="Google Shape;152;p26"/>
          <p:cNvSpPr txBox="1"/>
          <p:nvPr/>
        </p:nvSpPr>
        <p:spPr>
          <a:xfrm>
            <a:off x="475500" y="3188800"/>
            <a:ext cx="8193000" cy="140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nombreIngresado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prompt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Ingresar nombre</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8BE9FD"/>
                </a:solidFill>
                <a:latin typeface="Courier New"/>
                <a:ea typeface="Courier New"/>
                <a:cs typeface="Courier New"/>
                <a:sym typeface="Courier New"/>
              </a:rPr>
              <a:t>alert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El nombre ingresado es </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nombreIngresado)</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nombreIngresado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prompt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Ingresar nombre</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8BE9FD"/>
                </a:solidFill>
                <a:latin typeface="Courier New"/>
                <a:ea typeface="Courier New"/>
                <a:cs typeface="Courier New"/>
                <a:sym typeface="Courier New"/>
              </a:rPr>
              <a:t>alert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El nombre ingresado es </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nombreIngresado)</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nvSpPr>
        <p:spPr>
          <a:xfrm>
            <a:off x="475400" y="508050"/>
            <a:ext cx="8102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Usando una función</a:t>
            </a:r>
            <a:endParaRPr b="1" sz="4000">
              <a:solidFill>
                <a:schemeClr val="dk1"/>
              </a:solidFill>
              <a:latin typeface="DM Sans"/>
              <a:ea typeface="DM Sans"/>
              <a:cs typeface="DM Sans"/>
              <a:sym typeface="DM Sans"/>
            </a:endParaRPr>
          </a:p>
        </p:txBody>
      </p:sp>
      <p:sp>
        <p:nvSpPr>
          <p:cNvPr id="158" name="Google Shape;158;p27"/>
          <p:cNvSpPr txBox="1"/>
          <p:nvPr/>
        </p:nvSpPr>
        <p:spPr>
          <a:xfrm>
            <a:off x="475400" y="1109975"/>
            <a:ext cx="8147700" cy="808200"/>
          </a:xfrm>
          <a:prstGeom prst="rect">
            <a:avLst/>
          </a:prstGeom>
          <a:noFill/>
          <a:ln>
            <a:noFill/>
          </a:ln>
        </p:spPr>
        <p:txBody>
          <a:bodyPr anchorCtr="0" anchor="t" bIns="91425" lIns="91425" spcFirstLastPara="1" rIns="1530450" wrap="square" tIns="91425">
            <a:spAutoFit/>
          </a:bodyPr>
          <a:lstStyle/>
          <a:p>
            <a:pPr indent="0" lvl="0" marL="0" marR="1122271" rtl="0" algn="l">
              <a:spcBef>
                <a:spcPts val="0"/>
              </a:spcBef>
              <a:spcAft>
                <a:spcPts val="0"/>
              </a:spcAft>
              <a:buNone/>
            </a:pPr>
            <a:r>
              <a:rPr lang="es" sz="1350">
                <a:latin typeface="DM Sans"/>
                <a:ea typeface="DM Sans"/>
                <a:cs typeface="DM Sans"/>
                <a:sym typeface="DM Sans"/>
              </a:rPr>
              <a:t>Podríamos entonces crear una función que se llame </a:t>
            </a:r>
            <a:r>
              <a:rPr b="1" lang="es" sz="1350">
                <a:latin typeface="DM Sans"/>
                <a:ea typeface="DM Sans"/>
                <a:cs typeface="DM Sans"/>
                <a:sym typeface="DM Sans"/>
              </a:rPr>
              <a:t>solicitarNombre()</a:t>
            </a:r>
            <a:r>
              <a:rPr lang="es" sz="1350">
                <a:latin typeface="DM Sans"/>
                <a:ea typeface="DM Sans"/>
                <a:cs typeface="DM Sans"/>
                <a:sym typeface="DM Sans"/>
              </a:rPr>
              <a:t> para que se le solicite al usuario la cantidad de veces que necesitemos</a:t>
            </a:r>
            <a:endParaRPr sz="1350">
              <a:latin typeface="DM Sans"/>
              <a:ea typeface="DM Sans"/>
              <a:cs typeface="DM Sans"/>
              <a:sym typeface="DM Sans"/>
            </a:endParaRPr>
          </a:p>
        </p:txBody>
      </p:sp>
      <p:sp>
        <p:nvSpPr>
          <p:cNvPr id="159" name="Google Shape;159;p27"/>
          <p:cNvSpPr txBox="1"/>
          <p:nvPr/>
        </p:nvSpPr>
        <p:spPr>
          <a:xfrm>
            <a:off x="475400" y="1843050"/>
            <a:ext cx="8147700" cy="1325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function</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solicitarNombre</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nombreIngresado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prompt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Ingresar nombre</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    </a:t>
            </a:r>
            <a:r>
              <a:rPr lang="es">
                <a:solidFill>
                  <a:srgbClr val="8BE9FD"/>
                </a:solidFill>
                <a:latin typeface="Courier New"/>
                <a:ea typeface="Courier New"/>
                <a:cs typeface="Courier New"/>
                <a:sym typeface="Courier New"/>
              </a:rPr>
              <a:t>alert</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El nombre ingresado es </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nombreIngresado)</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160" name="Google Shape;160;p27"/>
          <p:cNvSpPr txBox="1"/>
          <p:nvPr/>
        </p:nvSpPr>
        <p:spPr>
          <a:xfrm>
            <a:off x="475400" y="3168150"/>
            <a:ext cx="8147700" cy="5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Para llamar a la función, la invocamos en otra parte del código:</a:t>
            </a:r>
            <a:endParaRPr i="1" sz="1800">
              <a:solidFill>
                <a:schemeClr val="dk1"/>
              </a:solidFill>
              <a:latin typeface="Helvetica Neue Light"/>
              <a:ea typeface="Helvetica Neue Light"/>
              <a:cs typeface="Helvetica Neue Light"/>
              <a:sym typeface="Helvetica Neue Light"/>
            </a:endParaRPr>
          </a:p>
        </p:txBody>
      </p:sp>
      <p:sp>
        <p:nvSpPr>
          <p:cNvPr id="161" name="Google Shape;161;p27"/>
          <p:cNvSpPr txBox="1"/>
          <p:nvPr/>
        </p:nvSpPr>
        <p:spPr>
          <a:xfrm>
            <a:off x="475400" y="3545500"/>
            <a:ext cx="8147700" cy="1046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50FA7B"/>
                </a:solidFill>
                <a:latin typeface="Courier New"/>
                <a:ea typeface="Courier New"/>
                <a:cs typeface="Courier New"/>
                <a:sym typeface="Courier New"/>
              </a:rPr>
              <a:t>solicitarNombre</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50FA7B"/>
                </a:solidFill>
                <a:latin typeface="Courier New"/>
                <a:ea typeface="Courier New"/>
                <a:cs typeface="Courier New"/>
                <a:sym typeface="Courier New"/>
              </a:rPr>
              <a:t>solicitarNombre</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50FA7B"/>
                </a:solidFill>
                <a:latin typeface="Courier New"/>
                <a:ea typeface="Courier New"/>
                <a:cs typeface="Courier New"/>
                <a:sym typeface="Courier New"/>
              </a:rPr>
              <a:t>solicitarNombre</a:t>
            </a: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F8F8F2"/>
              </a:solidFill>
              <a:highlight>
                <a:srgbClr val="282A36"/>
              </a:highlight>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61AFEF"/>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nvSpPr>
        <p:spPr>
          <a:xfrm>
            <a:off x="136963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Funciones</a:t>
            </a:r>
            <a:endParaRPr b="1" sz="4000">
              <a:solidFill>
                <a:srgbClr val="EAFF6A"/>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Parámetros</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Parámetros</a:t>
            </a:r>
            <a:endParaRPr b="1" sz="4000">
              <a:solidFill>
                <a:schemeClr val="dk1"/>
              </a:solidFill>
              <a:latin typeface="DM Sans"/>
              <a:ea typeface="DM Sans"/>
              <a:cs typeface="DM Sans"/>
              <a:sym typeface="DM Sans"/>
            </a:endParaRPr>
          </a:p>
        </p:txBody>
      </p:sp>
      <p:sp>
        <p:nvSpPr>
          <p:cNvPr id="177" name="Google Shape;177;p30"/>
          <p:cNvSpPr txBox="1"/>
          <p:nvPr/>
        </p:nvSpPr>
        <p:spPr>
          <a:xfrm>
            <a:off x="473350" y="1908175"/>
            <a:ext cx="3834600" cy="18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550">
                <a:solidFill>
                  <a:schemeClr val="dk1"/>
                </a:solidFill>
                <a:latin typeface="DM Sans"/>
                <a:ea typeface="DM Sans"/>
                <a:cs typeface="DM Sans"/>
                <a:sym typeface="DM Sans"/>
              </a:rPr>
              <a:t>Una función simple, puede no necesitar ningún dato para funcionar. </a:t>
            </a:r>
            <a:endParaRPr sz="15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5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550">
                <a:solidFill>
                  <a:schemeClr val="dk1"/>
                </a:solidFill>
                <a:latin typeface="DM Sans"/>
                <a:ea typeface="DM Sans"/>
                <a:cs typeface="DM Sans"/>
                <a:sym typeface="DM Sans"/>
              </a:rPr>
              <a:t>Pero cuando empezamos a codificar </a:t>
            </a:r>
            <a:r>
              <a:rPr b="1" lang="es" sz="1550">
                <a:solidFill>
                  <a:schemeClr val="dk1"/>
                </a:solidFill>
                <a:latin typeface="DM Sans"/>
                <a:ea typeface="DM Sans"/>
                <a:cs typeface="DM Sans"/>
                <a:sym typeface="DM Sans"/>
              </a:rPr>
              <a:t>funciones más complejas</a:t>
            </a:r>
            <a:r>
              <a:rPr lang="es" sz="1550">
                <a:solidFill>
                  <a:schemeClr val="dk1"/>
                </a:solidFill>
                <a:latin typeface="DM Sans"/>
                <a:ea typeface="DM Sans"/>
                <a:cs typeface="DM Sans"/>
                <a:sym typeface="DM Sans"/>
              </a:rPr>
              <a:t>, nos encontramos con la necesidad de recibir cierta información. </a:t>
            </a:r>
            <a:endParaRPr sz="1350">
              <a:latin typeface="DM Sans"/>
              <a:ea typeface="DM Sans"/>
              <a:cs typeface="DM Sans"/>
              <a:sym typeface="DM Sans"/>
            </a:endParaRPr>
          </a:p>
        </p:txBody>
      </p:sp>
      <p:sp>
        <p:nvSpPr>
          <p:cNvPr id="178" name="Google Shape;178;p30"/>
          <p:cNvSpPr txBox="1"/>
          <p:nvPr/>
        </p:nvSpPr>
        <p:spPr>
          <a:xfrm>
            <a:off x="4527575" y="1908175"/>
            <a:ext cx="38346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550">
                <a:solidFill>
                  <a:schemeClr val="dk1"/>
                </a:solidFill>
                <a:highlight>
                  <a:schemeClr val="accent6"/>
                </a:highlight>
                <a:latin typeface="DM Sans"/>
                <a:ea typeface="DM Sans"/>
                <a:cs typeface="DM Sans"/>
                <a:sym typeface="DM Sans"/>
              </a:rPr>
              <a:t>Cuando enviamos a la función uno o más valores para ser empleados en sus operaciones, estamos hablando de los </a:t>
            </a:r>
            <a:r>
              <a:rPr b="1" lang="es" sz="1550">
                <a:solidFill>
                  <a:schemeClr val="dk1"/>
                </a:solidFill>
                <a:highlight>
                  <a:schemeClr val="accent6"/>
                </a:highlight>
                <a:latin typeface="DM Sans"/>
                <a:ea typeface="DM Sans"/>
                <a:cs typeface="DM Sans"/>
                <a:sym typeface="DM Sans"/>
              </a:rPr>
              <a:t>parámetros de la función</a:t>
            </a:r>
            <a:r>
              <a:rPr lang="es" sz="1550">
                <a:solidFill>
                  <a:schemeClr val="dk1"/>
                </a:solidFill>
                <a:highlight>
                  <a:schemeClr val="accent6"/>
                </a:highlight>
                <a:latin typeface="DM Sans"/>
                <a:ea typeface="DM Sans"/>
                <a:cs typeface="DM Sans"/>
                <a:sym typeface="DM Sans"/>
              </a:rPr>
              <a:t>.</a:t>
            </a:r>
            <a:endParaRPr sz="15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5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550">
                <a:solidFill>
                  <a:schemeClr val="dk1"/>
                </a:solidFill>
                <a:latin typeface="DM Sans"/>
                <a:ea typeface="DM Sans"/>
                <a:cs typeface="DM Sans"/>
                <a:sym typeface="DM Sans"/>
              </a:rPr>
              <a:t>Los parámetros se envían a la función mediante variables y se colocan entre los paréntesis posteriores al nombre de la función.</a:t>
            </a:r>
            <a:endParaRPr sz="15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nvSpPr>
        <p:spPr>
          <a:xfrm>
            <a:off x="475500" y="919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Parámetros</a:t>
            </a:r>
            <a:endParaRPr b="1" sz="4000">
              <a:solidFill>
                <a:schemeClr val="dk1"/>
              </a:solidFill>
              <a:latin typeface="DM Sans"/>
              <a:ea typeface="DM Sans"/>
              <a:cs typeface="DM Sans"/>
              <a:sym typeface="DM Sans"/>
            </a:endParaRPr>
          </a:p>
        </p:txBody>
      </p:sp>
      <p:sp>
        <p:nvSpPr>
          <p:cNvPr id="184" name="Google Shape;184;p31"/>
          <p:cNvSpPr txBox="1"/>
          <p:nvPr/>
        </p:nvSpPr>
        <p:spPr>
          <a:xfrm>
            <a:off x="475500" y="1658200"/>
            <a:ext cx="8193000" cy="8082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None/>
            </a:pPr>
            <a:r>
              <a:rPr lang="es" sz="1350">
                <a:latin typeface="DM Sans"/>
                <a:ea typeface="DM Sans"/>
                <a:cs typeface="DM Sans"/>
                <a:sym typeface="DM Sans"/>
              </a:rPr>
              <a:t>Los parámetros son </a:t>
            </a:r>
            <a:r>
              <a:rPr lang="es" sz="1350">
                <a:highlight>
                  <a:schemeClr val="accent4"/>
                </a:highlight>
                <a:latin typeface="DM Sans"/>
                <a:ea typeface="DM Sans"/>
                <a:cs typeface="DM Sans"/>
                <a:sym typeface="DM Sans"/>
              </a:rPr>
              <a:t>variables</a:t>
            </a:r>
            <a:r>
              <a:rPr lang="es" sz="1350">
                <a:latin typeface="DM Sans"/>
                <a:ea typeface="DM Sans"/>
                <a:cs typeface="DM Sans"/>
                <a:sym typeface="DM Sans"/>
              </a:rPr>
              <a:t> que se declaran dentro de la función, entre sus paréntesis. Los valores de éstos se definen luego en el llamado.</a:t>
            </a:r>
            <a:endParaRPr sz="1350">
              <a:latin typeface="DM Sans"/>
              <a:ea typeface="DM Sans"/>
              <a:cs typeface="DM Sans"/>
              <a:sym typeface="DM Sans"/>
            </a:endParaRPr>
          </a:p>
        </p:txBody>
      </p:sp>
      <p:sp>
        <p:nvSpPr>
          <p:cNvPr id="185" name="Google Shape;185;p31"/>
          <p:cNvSpPr txBox="1"/>
          <p:nvPr/>
        </p:nvSpPr>
        <p:spPr>
          <a:xfrm>
            <a:off x="475500" y="2466388"/>
            <a:ext cx="819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conParametros</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parametro1</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parametro2</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parametro1</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parametro2</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
        <p:nvSpPr>
          <p:cNvPr id="186" name="Google Shape;186;p31"/>
          <p:cNvSpPr txBox="1"/>
          <p:nvPr/>
        </p:nvSpPr>
        <p:spPr>
          <a:xfrm>
            <a:off x="475500" y="3788775"/>
            <a:ext cx="8193000" cy="998700"/>
          </a:xfrm>
          <a:prstGeom prst="rect">
            <a:avLst/>
          </a:prstGeom>
          <a:noFill/>
          <a:ln>
            <a:noFill/>
          </a:ln>
        </p:spPr>
        <p:txBody>
          <a:bodyPr anchorCtr="0" anchor="t" bIns="91425" lIns="91425" spcFirstLastPara="1" rIns="91425" wrap="square" tIns="91425">
            <a:noAutofit/>
          </a:bodyPr>
          <a:lstStyle/>
          <a:p>
            <a:pPr indent="0" lvl="0" marL="0" marR="2614700" rtl="0" algn="l">
              <a:lnSpc>
                <a:spcPct val="115000"/>
              </a:lnSpc>
              <a:spcBef>
                <a:spcPts val="0"/>
              </a:spcBef>
              <a:spcAft>
                <a:spcPts val="0"/>
              </a:spcAft>
              <a:buNone/>
            </a:pPr>
            <a:r>
              <a:rPr lang="es" sz="1350">
                <a:latin typeface="DM Sans"/>
                <a:ea typeface="DM Sans"/>
                <a:cs typeface="DM Sans"/>
                <a:sym typeface="DM Sans"/>
              </a:rPr>
              <a:t>Así, podemos armar funciones dinámicas que, siguiendo la lógica que queramos, pueden generar distintos resultados al recibir diferentes valores.</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nvSpPr>
        <p:spPr>
          <a:xfrm>
            <a:off x="475500" y="919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Parámetros</a:t>
            </a:r>
            <a:endParaRPr b="1" sz="4000">
              <a:solidFill>
                <a:schemeClr val="dk1"/>
              </a:solidFill>
              <a:latin typeface="DM Sans"/>
              <a:ea typeface="DM Sans"/>
              <a:cs typeface="DM Sans"/>
              <a:sym typeface="DM Sans"/>
            </a:endParaRPr>
          </a:p>
        </p:txBody>
      </p:sp>
      <p:sp>
        <p:nvSpPr>
          <p:cNvPr id="192" name="Google Shape;192;p32"/>
          <p:cNvSpPr txBox="1"/>
          <p:nvPr/>
        </p:nvSpPr>
        <p:spPr>
          <a:xfrm>
            <a:off x="475500" y="1658200"/>
            <a:ext cx="8193000" cy="1431600"/>
          </a:xfrm>
          <a:prstGeom prst="rect">
            <a:avLst/>
          </a:prstGeom>
          <a:noFill/>
          <a:ln>
            <a:noFill/>
          </a:ln>
        </p:spPr>
        <p:txBody>
          <a:bodyPr anchorCtr="0" anchor="t" bIns="91425" lIns="91425" spcFirstLastPara="1" rIns="1621350" wrap="square" tIns="91425">
            <a:spAutoFit/>
          </a:bodyPr>
          <a:lstStyle/>
          <a:p>
            <a:pPr indent="0" lvl="0" marL="0" marR="1083156" rtl="0" algn="l">
              <a:spcBef>
                <a:spcPts val="0"/>
              </a:spcBef>
              <a:spcAft>
                <a:spcPts val="0"/>
              </a:spcAft>
              <a:buNone/>
            </a:pPr>
            <a:r>
              <a:rPr b="1" lang="es" sz="1350">
                <a:highlight>
                  <a:schemeClr val="accent6"/>
                </a:highlight>
                <a:latin typeface="DM Sans"/>
                <a:ea typeface="DM Sans"/>
                <a:cs typeface="DM Sans"/>
                <a:sym typeface="DM Sans"/>
              </a:rPr>
              <a:t>El valor que toman estos parámetros se definen en el </a:t>
            </a:r>
            <a:r>
              <a:rPr b="1" i="1" lang="es" sz="1350">
                <a:highlight>
                  <a:schemeClr val="accent6"/>
                </a:highlight>
                <a:latin typeface="DM Sans"/>
                <a:ea typeface="DM Sans"/>
                <a:cs typeface="DM Sans"/>
                <a:sym typeface="DM Sans"/>
              </a:rPr>
              <a:t>llamado</a:t>
            </a:r>
            <a:r>
              <a:rPr b="1" lang="es" sz="1350">
                <a:highlight>
                  <a:schemeClr val="accent6"/>
                </a:highlight>
                <a:latin typeface="DM Sans"/>
                <a:ea typeface="DM Sans"/>
                <a:cs typeface="DM Sans"/>
                <a:sym typeface="DM Sans"/>
              </a:rPr>
              <a:t>.</a:t>
            </a:r>
            <a:r>
              <a:rPr lang="es" sz="1350">
                <a:latin typeface="DM Sans"/>
                <a:ea typeface="DM Sans"/>
                <a:cs typeface="DM Sans"/>
                <a:sym typeface="DM Sans"/>
              </a:rPr>
              <a:t> Cuando llamamos a la función, los valores que pasamos a la función entre paréntesis se asignan </a:t>
            </a:r>
            <a:r>
              <a:rPr b="1" lang="es" sz="1350">
                <a:latin typeface="DM Sans"/>
                <a:ea typeface="DM Sans"/>
                <a:cs typeface="DM Sans"/>
                <a:sym typeface="DM Sans"/>
              </a:rPr>
              <a:t>posicionalmente </a:t>
            </a:r>
            <a:r>
              <a:rPr lang="es" sz="1350">
                <a:latin typeface="DM Sans"/>
                <a:ea typeface="DM Sans"/>
                <a:cs typeface="DM Sans"/>
                <a:sym typeface="DM Sans"/>
              </a:rPr>
              <a:t>a los parámetros correspondientes, generando posibles resultados diferentes: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93" name="Google Shape;193;p32"/>
          <p:cNvSpPr txBox="1"/>
          <p:nvPr/>
        </p:nvSpPr>
        <p:spPr>
          <a:xfrm>
            <a:off x="475500" y="3720325"/>
            <a:ext cx="8193000" cy="998700"/>
          </a:xfrm>
          <a:prstGeom prst="rect">
            <a:avLst/>
          </a:prstGeom>
          <a:noFill/>
          <a:ln>
            <a:noFill/>
          </a:ln>
        </p:spPr>
        <p:txBody>
          <a:bodyPr anchorCtr="0" anchor="t" bIns="91425" lIns="91425" spcFirstLastPara="1" rIns="91425" wrap="square" tIns="91425">
            <a:noAutofit/>
          </a:bodyPr>
          <a:lstStyle/>
          <a:p>
            <a:pPr indent="0" lvl="0" marL="0" marR="2608605" rtl="0" algn="l">
              <a:lnSpc>
                <a:spcPct val="115000"/>
              </a:lnSpc>
              <a:spcBef>
                <a:spcPts val="0"/>
              </a:spcBef>
              <a:spcAft>
                <a:spcPts val="0"/>
              </a:spcAft>
              <a:buNone/>
            </a:pPr>
            <a:r>
              <a:rPr lang="es" sz="1350">
                <a:latin typeface="DM Sans"/>
                <a:ea typeface="DM Sans"/>
                <a:cs typeface="DM Sans"/>
                <a:sym typeface="DM Sans"/>
              </a:rPr>
              <a:t>En este caso, el primer string que pasamos se asigna en parametro1, y el segundo string en parametro2; armando las salidas según la lógica definida.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194" name="Google Shape;194;p32"/>
          <p:cNvSpPr txBox="1"/>
          <p:nvPr/>
        </p:nvSpPr>
        <p:spPr>
          <a:xfrm>
            <a:off x="475500" y="2764475"/>
            <a:ext cx="8193000" cy="88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50FA7B"/>
                </a:solidFill>
                <a:latin typeface="Courier New"/>
                <a:ea typeface="Courier New"/>
                <a:cs typeface="Courier New"/>
                <a:sym typeface="Courier New"/>
              </a:rPr>
              <a:t>conParametros</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"Hola"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"Coder"</a:t>
            </a:r>
            <a:r>
              <a:rPr lang="es" sz="1600">
                <a:solidFill>
                  <a:srgbClr val="F8F8F2"/>
                </a:solidFill>
                <a:latin typeface="Courier New"/>
                <a:ea typeface="Courier New"/>
                <a:cs typeface="Courier New"/>
                <a:sym typeface="Courier New"/>
              </a:rPr>
              <a:t>); </a:t>
            </a:r>
            <a:r>
              <a:rPr i="1" lang="es" sz="1600">
                <a:solidFill>
                  <a:srgbClr val="0097A7"/>
                </a:solidFill>
                <a:latin typeface="Courier New"/>
                <a:ea typeface="Courier New"/>
                <a:cs typeface="Courier New"/>
                <a:sym typeface="Courier New"/>
              </a:rPr>
              <a:t>// -&gt; “Hola Coder”</a:t>
            </a:r>
            <a:endParaRPr i="1" sz="1600">
              <a:solidFill>
                <a:srgbClr val="0097A7"/>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50FA7B"/>
                </a:solidFill>
                <a:latin typeface="Courier New"/>
                <a:ea typeface="Courier New"/>
                <a:cs typeface="Courier New"/>
                <a:sym typeface="Courier New"/>
              </a:rPr>
              <a:t>conParametros</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"Cursando"</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"JS"</a:t>
            </a:r>
            <a:r>
              <a:rPr lang="es" sz="1600">
                <a:solidFill>
                  <a:srgbClr val="F8F8F2"/>
                </a:solidFill>
                <a:latin typeface="Courier New"/>
                <a:ea typeface="Courier New"/>
                <a:cs typeface="Courier New"/>
                <a:sym typeface="Courier New"/>
              </a:rPr>
              <a:t>); </a:t>
            </a:r>
            <a:r>
              <a:rPr i="1" lang="es" sz="1600">
                <a:solidFill>
                  <a:srgbClr val="0097A7"/>
                </a:solidFill>
                <a:latin typeface="Courier New"/>
                <a:ea typeface="Courier New"/>
                <a:cs typeface="Courier New"/>
                <a:sym typeface="Courier New"/>
              </a:rPr>
              <a:t>// -&gt; “Cursando JS”</a:t>
            </a:r>
            <a:endParaRPr i="1" sz="1600">
              <a:solidFill>
                <a:srgbClr val="0097A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p:nvPr/>
        </p:nvSpPr>
        <p:spPr>
          <a:xfrm>
            <a:off x="3889800" y="650350"/>
            <a:ext cx="3156000" cy="147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txBox="1"/>
          <p:nvPr/>
        </p:nvSpPr>
        <p:spPr>
          <a:xfrm>
            <a:off x="475500" y="930900"/>
            <a:ext cx="8193000" cy="3660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200">
                <a:solidFill>
                  <a:srgbClr val="6272A4"/>
                </a:solidFill>
                <a:latin typeface="Courier New"/>
                <a:ea typeface="Courier New"/>
                <a:cs typeface="Courier New"/>
                <a:sym typeface="Courier New"/>
              </a:rPr>
              <a:t>//Declaración de variable para guardar el resultado de la suma</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resultado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0</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6272A4"/>
                </a:solidFill>
                <a:latin typeface="Courier New"/>
                <a:ea typeface="Courier New"/>
                <a:cs typeface="Courier New"/>
                <a:sym typeface="Courier New"/>
              </a:rPr>
              <a:t>//Función que suma dos números y asigna a resultado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F79C6"/>
                </a:solidFill>
                <a:latin typeface="Courier New"/>
                <a:ea typeface="Courier New"/>
                <a:cs typeface="Courier New"/>
                <a:sym typeface="Courier New"/>
              </a:rPr>
              <a:t>function</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sumar</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resultado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6272A4"/>
                </a:solidFill>
                <a:latin typeface="Courier New"/>
                <a:ea typeface="Courier New"/>
                <a:cs typeface="Courier New"/>
                <a:sym typeface="Courier New"/>
              </a:rPr>
              <a:t>//Función que muestra resultado por consola</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F79C6"/>
                </a:solidFill>
                <a:latin typeface="Courier New"/>
                <a:ea typeface="Courier New"/>
                <a:cs typeface="Courier New"/>
                <a:sym typeface="Courier New"/>
              </a:rPr>
              <a:t>function</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mostrar</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mensaje</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mensaje</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6272A4"/>
                </a:solidFill>
                <a:latin typeface="Courier New"/>
                <a:ea typeface="Courier New"/>
                <a:cs typeface="Courier New"/>
                <a:sym typeface="Courier New"/>
              </a:rPr>
              <a:t>//Llamamos primero a sumar y luego a mostrar</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50FA7B"/>
                </a:solidFill>
                <a:latin typeface="Courier New"/>
                <a:ea typeface="Courier New"/>
                <a:cs typeface="Courier New"/>
                <a:sym typeface="Courier New"/>
              </a:rPr>
              <a:t>sumar</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6</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3</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50FA7B"/>
                </a:solidFill>
                <a:latin typeface="Courier New"/>
                <a:ea typeface="Courier New"/>
                <a:cs typeface="Courier New"/>
                <a:sym typeface="Courier New"/>
              </a:rPr>
              <a:t>mostrar</a:t>
            </a:r>
            <a:r>
              <a:rPr lang="es" sz="1200">
                <a:solidFill>
                  <a:srgbClr val="F8F8F2"/>
                </a:solidFill>
                <a:latin typeface="Courier New"/>
                <a:ea typeface="Courier New"/>
                <a:cs typeface="Courier New"/>
                <a:sym typeface="Courier New"/>
              </a:rPr>
              <a:t>(resultado); </a:t>
            </a:r>
            <a:endParaRPr sz="12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i="1">
              <a:solidFill>
                <a:srgbClr val="AEAEAE"/>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C678DD"/>
              </a:solidFill>
              <a:latin typeface="Courier New"/>
              <a:ea typeface="Courier New"/>
              <a:cs typeface="Courier New"/>
              <a:sym typeface="Courier New"/>
            </a:endParaRPr>
          </a:p>
        </p:txBody>
      </p:sp>
      <p:sp>
        <p:nvSpPr>
          <p:cNvPr id="201" name="Google Shape;201;p33"/>
          <p:cNvSpPr txBox="1"/>
          <p:nvPr/>
        </p:nvSpPr>
        <p:spPr>
          <a:xfrm>
            <a:off x="475500" y="330600"/>
            <a:ext cx="81930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Ejemplo aplicado: Sumar y mostrar</a:t>
            </a:r>
            <a:endParaRPr b="1" sz="3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Programación con funciones</a:t>
            </a:r>
            <a:endParaRPr b="1" sz="40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04.  JAVASCRIPT</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nvSpPr>
        <p:spPr>
          <a:xfrm>
            <a:off x="475500" y="803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Resultado de una función</a:t>
            </a:r>
            <a:endParaRPr b="1" sz="4000">
              <a:solidFill>
                <a:schemeClr val="dk1"/>
              </a:solidFill>
              <a:latin typeface="DM Sans"/>
              <a:ea typeface="DM Sans"/>
              <a:cs typeface="DM Sans"/>
              <a:sym typeface="DM Sans"/>
            </a:endParaRPr>
          </a:p>
        </p:txBody>
      </p:sp>
      <p:sp>
        <p:nvSpPr>
          <p:cNvPr id="207" name="Google Shape;207;p34"/>
          <p:cNvSpPr txBox="1"/>
          <p:nvPr/>
        </p:nvSpPr>
        <p:spPr>
          <a:xfrm>
            <a:off x="475500" y="1641100"/>
            <a:ext cx="8193000" cy="10158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None/>
            </a:pPr>
            <a:r>
              <a:rPr lang="es" sz="1350">
                <a:latin typeface="DM Sans"/>
                <a:ea typeface="DM Sans"/>
                <a:cs typeface="DM Sans"/>
                <a:sym typeface="DM Sans"/>
              </a:rPr>
              <a:t>En el ejemplo anterior sumamos dos números a una variable declarada anteriormente. Pero </a:t>
            </a:r>
            <a:r>
              <a:rPr lang="es" sz="1350">
                <a:highlight>
                  <a:schemeClr val="accent6"/>
                </a:highlight>
                <a:latin typeface="DM Sans"/>
                <a:ea typeface="DM Sans"/>
                <a:cs typeface="DM Sans"/>
                <a:sym typeface="DM Sans"/>
              </a:rPr>
              <a:t>las funciones pueden generar un valor de retorno usando la palabra </a:t>
            </a:r>
            <a:r>
              <a:rPr b="1" lang="es" sz="1350">
                <a:highlight>
                  <a:schemeClr val="accent6"/>
                </a:highlight>
                <a:latin typeface="DM Sans"/>
                <a:ea typeface="DM Sans"/>
                <a:cs typeface="DM Sans"/>
                <a:sym typeface="DM Sans"/>
              </a:rPr>
              <a:t>return</a:t>
            </a:r>
            <a:r>
              <a:rPr lang="es" sz="1350">
                <a:highlight>
                  <a:schemeClr val="accent6"/>
                </a:highlight>
                <a:latin typeface="DM Sans"/>
                <a:ea typeface="DM Sans"/>
                <a:cs typeface="DM Sans"/>
                <a:sym typeface="DM Sans"/>
              </a:rPr>
              <a:t>, obteniendo el valor cuando la función es llamada.</a:t>
            </a:r>
            <a:endParaRPr sz="1350">
              <a:highlight>
                <a:schemeClr val="accent6"/>
              </a:highlight>
              <a:latin typeface="DM Sans"/>
              <a:ea typeface="DM Sans"/>
              <a:cs typeface="DM Sans"/>
              <a:sym typeface="DM Sans"/>
            </a:endParaRPr>
          </a:p>
        </p:txBody>
      </p:sp>
      <p:sp>
        <p:nvSpPr>
          <p:cNvPr id="208" name="Google Shape;208;p34"/>
          <p:cNvSpPr txBox="1"/>
          <p:nvPr/>
        </p:nvSpPr>
        <p:spPr>
          <a:xfrm>
            <a:off x="475500" y="2685100"/>
            <a:ext cx="8193000" cy="1655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primerNumero</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segundoNumero</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return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primerNumero</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segundoNumero</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let</a:t>
            </a:r>
            <a:r>
              <a:rPr lang="es" sz="1600">
                <a:solidFill>
                  <a:srgbClr val="F8F8F2"/>
                </a:solidFill>
                <a:latin typeface="Courier New"/>
                <a:ea typeface="Courier New"/>
                <a:cs typeface="Courier New"/>
                <a:sym typeface="Courier New"/>
              </a:rPr>
              <a:t> resultado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8</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nvSpPr>
        <p:spPr>
          <a:xfrm>
            <a:off x="475500" y="1664050"/>
            <a:ext cx="8193000" cy="1015800"/>
          </a:xfrm>
          <a:prstGeom prst="rect">
            <a:avLst/>
          </a:prstGeom>
          <a:noFill/>
          <a:ln>
            <a:noFill/>
          </a:ln>
        </p:spPr>
        <p:txBody>
          <a:bodyPr anchorCtr="0" anchor="t" bIns="91425" lIns="91425" spcFirstLastPara="1" rIns="91425" wrap="square" tIns="91425">
            <a:spAutoFit/>
          </a:bodyPr>
          <a:lstStyle/>
          <a:p>
            <a:pPr indent="0" lvl="0" marL="0" marR="2608605" rtl="0" algn="l">
              <a:spcBef>
                <a:spcPts val="0"/>
              </a:spcBef>
              <a:spcAft>
                <a:spcPts val="0"/>
              </a:spcAft>
              <a:buClr>
                <a:schemeClr val="dk1"/>
              </a:buClr>
              <a:buSzPts val="1100"/>
              <a:buFont typeface="Arial"/>
              <a:buNone/>
            </a:pPr>
            <a:r>
              <a:rPr lang="es" sz="1350">
                <a:latin typeface="DM Sans"/>
                <a:ea typeface="DM Sans"/>
                <a:cs typeface="DM Sans"/>
                <a:sym typeface="DM Sans"/>
              </a:rPr>
              <a:t>La función puede comportarse como una operación que genera valores (como en las operaciones matemáticas y lógicas previas). </a:t>
            </a:r>
            <a:endParaRPr sz="1350">
              <a:latin typeface="DM Sans"/>
              <a:ea typeface="DM Sans"/>
              <a:cs typeface="DM Sans"/>
              <a:sym typeface="DM Sans"/>
            </a:endParaRPr>
          </a:p>
          <a:p>
            <a:pPr indent="0" lvl="0" marL="0" marR="2608605" rtl="0" algn="l">
              <a:spcBef>
                <a:spcPts val="0"/>
              </a:spcBef>
              <a:spcAft>
                <a:spcPts val="0"/>
              </a:spcAft>
              <a:buClr>
                <a:schemeClr val="dk1"/>
              </a:buClr>
              <a:buSzPts val="1100"/>
              <a:buFont typeface="Arial"/>
              <a:buNone/>
            </a:pPr>
            <a:r>
              <a:rPr lang="es" sz="1350">
                <a:latin typeface="DM Sans"/>
                <a:ea typeface="DM Sans"/>
                <a:cs typeface="DM Sans"/>
                <a:sym typeface="DM Sans"/>
              </a:rPr>
              <a:t>En el espacio donde se llama a la función se genera un nuevo valor: </a:t>
            </a:r>
            <a:r>
              <a:rPr lang="es" sz="1350">
                <a:highlight>
                  <a:schemeClr val="accent6"/>
                </a:highlight>
                <a:latin typeface="DM Sans"/>
                <a:ea typeface="DM Sans"/>
                <a:cs typeface="DM Sans"/>
                <a:sym typeface="DM Sans"/>
              </a:rPr>
              <a:t>este valor es el definido por el </a:t>
            </a:r>
            <a:r>
              <a:rPr b="1" lang="es" sz="1350">
                <a:highlight>
                  <a:schemeClr val="accent6"/>
                </a:highlight>
                <a:latin typeface="DM Sans"/>
                <a:ea typeface="DM Sans"/>
                <a:cs typeface="DM Sans"/>
                <a:sym typeface="DM Sans"/>
              </a:rPr>
              <a:t>return</a:t>
            </a:r>
            <a:r>
              <a:rPr lang="es" sz="1350">
                <a:highlight>
                  <a:schemeClr val="accent6"/>
                </a:highlight>
                <a:latin typeface="DM Sans"/>
                <a:ea typeface="DM Sans"/>
                <a:cs typeface="DM Sans"/>
                <a:sym typeface="DM Sans"/>
              </a:rPr>
              <a:t> de la misma.</a:t>
            </a:r>
            <a:endParaRPr sz="1350">
              <a:latin typeface="DM Sans"/>
              <a:ea typeface="DM Sans"/>
              <a:cs typeface="DM Sans"/>
              <a:sym typeface="DM Sans"/>
            </a:endParaRPr>
          </a:p>
        </p:txBody>
      </p:sp>
      <p:sp>
        <p:nvSpPr>
          <p:cNvPr id="214" name="Google Shape;214;p35"/>
          <p:cNvSpPr txBox="1"/>
          <p:nvPr/>
        </p:nvSpPr>
        <p:spPr>
          <a:xfrm>
            <a:off x="475500" y="2988875"/>
            <a:ext cx="8193000" cy="1230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let</a:t>
            </a:r>
            <a:r>
              <a:rPr lang="es" sz="1600">
                <a:solidFill>
                  <a:srgbClr val="F8F8F2"/>
                </a:solidFill>
                <a:latin typeface="Courier New"/>
                <a:ea typeface="Courier New"/>
                <a:cs typeface="Courier New"/>
                <a:sym typeface="Courier New"/>
              </a:rPr>
              <a:t> resultado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8</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console.</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(resultado)  </a:t>
            </a:r>
            <a:r>
              <a:rPr lang="es" sz="1600">
                <a:solidFill>
                  <a:schemeClr val="accent5"/>
                </a:solidFill>
                <a:latin typeface="Courier New"/>
                <a:ea typeface="Courier New"/>
                <a:cs typeface="Courier New"/>
                <a:sym typeface="Courier New"/>
              </a:rPr>
              <a:t>// ⇒ 13</a:t>
            </a:r>
            <a:endParaRPr sz="1600">
              <a:solidFill>
                <a:schemeClr val="accent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latin typeface="Courier New"/>
              <a:ea typeface="Courier New"/>
              <a:cs typeface="Courier New"/>
              <a:sym typeface="Courier New"/>
            </a:endParaRPr>
          </a:p>
        </p:txBody>
      </p:sp>
      <p:sp>
        <p:nvSpPr>
          <p:cNvPr id="215" name="Google Shape;215;p35"/>
          <p:cNvSpPr txBox="1"/>
          <p:nvPr/>
        </p:nvSpPr>
        <p:spPr>
          <a:xfrm>
            <a:off x="475500" y="80330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Resultado de una función</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p:nvPr/>
        </p:nvSpPr>
        <p:spPr>
          <a:xfrm>
            <a:off x="6549625" y="1672013"/>
            <a:ext cx="1554300" cy="147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txBox="1"/>
          <p:nvPr/>
        </p:nvSpPr>
        <p:spPr>
          <a:xfrm>
            <a:off x="6484500" y="1151800"/>
            <a:ext cx="250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000">
                <a:solidFill>
                  <a:schemeClr val="dk1"/>
                </a:solidFill>
                <a:latin typeface="DM Sans"/>
                <a:ea typeface="DM Sans"/>
                <a:cs typeface="DM Sans"/>
                <a:sym typeface="DM Sans"/>
              </a:rPr>
              <a:t>Ejemplo aplicado:</a:t>
            </a:r>
            <a:endParaRPr b="1" sz="2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2000">
                <a:solidFill>
                  <a:schemeClr val="dk1"/>
                </a:solidFill>
                <a:latin typeface="DM Sans"/>
                <a:ea typeface="DM Sans"/>
                <a:cs typeface="DM Sans"/>
                <a:sym typeface="DM Sans"/>
              </a:rPr>
              <a:t>Calculadora</a:t>
            </a:r>
            <a:endParaRPr b="1" sz="2000">
              <a:solidFill>
                <a:schemeClr val="dk1"/>
              </a:solidFill>
              <a:latin typeface="DM Sans"/>
              <a:ea typeface="DM Sans"/>
              <a:cs typeface="DM Sans"/>
              <a:sym typeface="DM Sans"/>
            </a:endParaRPr>
          </a:p>
        </p:txBody>
      </p:sp>
      <p:sp>
        <p:nvSpPr>
          <p:cNvPr id="222" name="Google Shape;222;p36"/>
          <p:cNvSpPr txBox="1"/>
          <p:nvPr/>
        </p:nvSpPr>
        <p:spPr>
          <a:xfrm>
            <a:off x="0" y="0"/>
            <a:ext cx="6332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200">
                <a:solidFill>
                  <a:srgbClr val="FF79C6"/>
                </a:solidFill>
                <a:latin typeface="Courier New"/>
                <a:ea typeface="Courier New"/>
                <a:cs typeface="Courier New"/>
                <a:sym typeface="Courier New"/>
              </a:rPr>
              <a:t>function</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calculadora</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operacion</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switch</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operacion</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case</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case</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case</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case</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primerNumero</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segundoNumero</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default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0</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break</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calculadora</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10</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5</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6272A4"/>
              </a:solidFill>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i="1" sz="1200">
              <a:solidFill>
                <a:srgbClr val="AEAEAE"/>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C678DD"/>
              </a:solidFill>
              <a:latin typeface="Courier New"/>
              <a:ea typeface="Courier New"/>
              <a:cs typeface="Courier New"/>
              <a:sym typeface="Courier New"/>
            </a:endParaRPr>
          </a:p>
        </p:txBody>
      </p:sp>
      <p:pic>
        <p:nvPicPr>
          <p:cNvPr id="223" name="Google Shape;223;p36"/>
          <p:cNvPicPr preferRelativeResize="0"/>
          <p:nvPr/>
        </p:nvPicPr>
        <p:blipFill>
          <a:blip r:embed="rId3">
            <a:alphaModFix/>
          </a:blip>
          <a:stretch>
            <a:fillRect/>
          </a:stretch>
        </p:blipFill>
        <p:spPr>
          <a:xfrm>
            <a:off x="6484500" y="2089000"/>
            <a:ext cx="2507100" cy="19116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29" name="Google Shape;229;p37"/>
          <p:cNvSpPr txBox="1"/>
          <p:nvPr/>
        </p:nvSpPr>
        <p:spPr>
          <a:xfrm>
            <a:off x="475500" y="190215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PRACTICAR LO VISTO!</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230" name="Google Shape;230;p37"/>
          <p:cNvGrpSpPr/>
          <p:nvPr/>
        </p:nvGrpSpPr>
        <p:grpSpPr>
          <a:xfrm>
            <a:off x="473351" y="619523"/>
            <a:ext cx="738900" cy="738900"/>
            <a:chOff x="473351" y="619523"/>
            <a:chExt cx="738900" cy="738900"/>
          </a:xfrm>
        </p:grpSpPr>
        <p:sp>
          <p:nvSpPr>
            <p:cNvPr id="231" name="Google Shape;231;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38" name="Google Shape;238;p38"/>
          <p:cNvSpPr txBox="1"/>
          <p:nvPr/>
        </p:nvSpPr>
        <p:spPr>
          <a:xfrm>
            <a:off x="2998200" y="2971950"/>
            <a:ext cx="3147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¡5/10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136963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Scope</a:t>
            </a:r>
            <a:endParaRPr b="1" sz="4000">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Scope</a:t>
            </a:r>
            <a:endParaRPr b="1" sz="4000">
              <a:solidFill>
                <a:schemeClr val="dk1"/>
              </a:solidFill>
              <a:latin typeface="DM Sans"/>
              <a:ea typeface="DM Sans"/>
              <a:cs typeface="DM Sans"/>
              <a:sym typeface="DM Sans"/>
            </a:endParaRPr>
          </a:p>
        </p:txBody>
      </p:sp>
      <p:pic>
        <p:nvPicPr>
          <p:cNvPr id="249" name="Google Shape;249;p4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50" name="Google Shape;250;p40"/>
          <p:cNvSpPr txBox="1"/>
          <p:nvPr/>
        </p:nvSpPr>
        <p:spPr>
          <a:xfrm>
            <a:off x="549525" y="2192900"/>
            <a:ext cx="471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scope o </a:t>
            </a:r>
            <a:r>
              <a:rPr b="1" lang="es" sz="1350">
                <a:latin typeface="DM Sans"/>
                <a:ea typeface="DM Sans"/>
                <a:cs typeface="DM Sans"/>
                <a:sym typeface="DM Sans"/>
              </a:rPr>
              <a:t>ámbito </a:t>
            </a:r>
            <a:r>
              <a:rPr lang="es" sz="1350">
                <a:latin typeface="DM Sans"/>
                <a:ea typeface="DM Sans"/>
                <a:cs typeface="DM Sans"/>
                <a:sym typeface="DM Sans"/>
              </a:rPr>
              <a:t>de una variable es la zona del programa en la cual se define, el contexto al que pertenece la misma dentro de un algoritmo, restringiendo su uso y alcance.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lang="es" sz="1350">
                <a:highlight>
                  <a:schemeClr val="accent6"/>
                </a:highlight>
                <a:latin typeface="DM Sans"/>
                <a:ea typeface="DM Sans"/>
                <a:cs typeface="DM Sans"/>
                <a:sym typeface="DM Sans"/>
              </a:rPr>
              <a:t>JavaScript define dos ámbitos para las variables: </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rPr b="1" lang="es" sz="1350">
                <a:highlight>
                  <a:schemeClr val="accent6"/>
                </a:highlight>
                <a:latin typeface="DM Sans"/>
                <a:ea typeface="DM Sans"/>
                <a:cs typeface="DM Sans"/>
                <a:sym typeface="DM Sans"/>
              </a:rPr>
              <a:t>global y local</a:t>
            </a:r>
            <a:r>
              <a:rPr lang="es" sz="1350">
                <a:highlight>
                  <a:schemeClr val="accent6"/>
                </a:highlight>
                <a:latin typeface="DM Sans"/>
                <a:ea typeface="DM Sans"/>
                <a:cs typeface="DM Sans"/>
                <a:sym typeface="DM Sans"/>
              </a:rPr>
              <a:t>.</a:t>
            </a:r>
            <a:endParaRPr sz="1350">
              <a:highlight>
                <a:schemeClr val="accent6"/>
              </a:highlight>
              <a:latin typeface="DM Sans"/>
              <a:ea typeface="DM Sans"/>
              <a:cs typeface="DM Sans"/>
              <a:sym typeface="DM Sans"/>
            </a:endParaRPr>
          </a:p>
        </p:txBody>
      </p:sp>
      <p:pic>
        <p:nvPicPr>
          <p:cNvPr id="251" name="Google Shape;251;p40"/>
          <p:cNvPicPr preferRelativeResize="0"/>
          <p:nvPr/>
        </p:nvPicPr>
        <p:blipFill rotWithShape="1">
          <a:blip r:embed="rId4">
            <a:alphaModFix/>
          </a:blip>
          <a:srcRect b="-15820" l="-12880" r="12880" t="15820"/>
          <a:stretch/>
        </p:blipFill>
        <p:spPr>
          <a:xfrm>
            <a:off x="5342475" y="-12"/>
            <a:ext cx="3801525" cy="3801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Variables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globales y locales</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nvSpPr>
        <p:spPr>
          <a:xfrm>
            <a:off x="475500" y="468825"/>
            <a:ext cx="6590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Variables globales</a:t>
            </a:r>
            <a:endParaRPr b="1" sz="4000">
              <a:solidFill>
                <a:schemeClr val="dk1"/>
              </a:solidFill>
              <a:latin typeface="DM Sans"/>
              <a:ea typeface="DM Sans"/>
              <a:cs typeface="DM Sans"/>
              <a:sym typeface="DM Sans"/>
            </a:endParaRPr>
          </a:p>
        </p:txBody>
      </p:sp>
      <p:sp>
        <p:nvSpPr>
          <p:cNvPr id="262" name="Google Shape;262;p42"/>
          <p:cNvSpPr txBox="1"/>
          <p:nvPr/>
        </p:nvSpPr>
        <p:spPr>
          <a:xfrm>
            <a:off x="475500" y="1154875"/>
            <a:ext cx="7549800" cy="1015800"/>
          </a:xfrm>
          <a:prstGeom prst="rect">
            <a:avLst/>
          </a:prstGeom>
          <a:noFill/>
          <a:ln>
            <a:noFill/>
          </a:ln>
        </p:spPr>
        <p:txBody>
          <a:bodyPr anchorCtr="0" anchor="t" bIns="91425" lIns="91425" spcFirstLastPara="1" rIns="91425" wrap="square" tIns="91425">
            <a:spAutoFit/>
          </a:bodyPr>
          <a:lstStyle/>
          <a:p>
            <a:pPr indent="0" lvl="0" marL="0" marR="1964895" rtl="0" algn="l">
              <a:spcBef>
                <a:spcPts val="0"/>
              </a:spcBef>
              <a:spcAft>
                <a:spcPts val="0"/>
              </a:spcAft>
              <a:buNone/>
            </a:pPr>
            <a:r>
              <a:rPr lang="es" sz="1350">
                <a:highlight>
                  <a:schemeClr val="accent6"/>
                </a:highlight>
                <a:latin typeface="DM Sans"/>
                <a:ea typeface="DM Sans"/>
                <a:cs typeface="DM Sans"/>
                <a:sym typeface="DM Sans"/>
              </a:rPr>
              <a:t>Si una variable se declara fuera de cualquier función o bloque, automáticamente se transforma en variable global.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63" name="Google Shape;263;p42"/>
          <p:cNvSpPr txBox="1"/>
          <p:nvPr/>
        </p:nvSpPr>
        <p:spPr>
          <a:xfrm>
            <a:off x="475200" y="4275075"/>
            <a:ext cx="75498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Puede ser referenciada desde cualquier punto del programa.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64" name="Google Shape;264;p42"/>
          <p:cNvSpPr txBox="1"/>
          <p:nvPr/>
        </p:nvSpPr>
        <p:spPr>
          <a:xfrm>
            <a:off x="475500" y="1738575"/>
            <a:ext cx="7925400" cy="253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let</a:t>
            </a:r>
            <a:r>
              <a:rPr lang="es" sz="1600">
                <a:solidFill>
                  <a:srgbClr val="F8F8F2"/>
                </a:solidFill>
                <a:latin typeface="Courier New"/>
                <a:ea typeface="Courier New"/>
                <a:cs typeface="Courier New"/>
                <a:sym typeface="Courier New"/>
              </a:rPr>
              <a:t> resultado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0</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i="1" lang="es" sz="1600">
                <a:solidFill>
                  <a:srgbClr val="FFB86C"/>
                </a:solidFill>
                <a:latin typeface="Courier New"/>
                <a:ea typeface="Courier New"/>
                <a:cs typeface="Courier New"/>
                <a:sym typeface="Courier New"/>
              </a:rPr>
              <a:t>primerNumero</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segundoNumero</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    resultado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primerNumero</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segundoNumero</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50FA7B"/>
                </a:solidFill>
                <a:latin typeface="Courier New"/>
                <a:ea typeface="Courier New"/>
                <a:cs typeface="Courier New"/>
                <a:sym typeface="Courier New"/>
              </a:rPr>
              <a:t>sumar</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6</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6272A4"/>
                </a:solidFill>
                <a:latin typeface="Courier New"/>
                <a:ea typeface="Courier New"/>
                <a:cs typeface="Courier New"/>
                <a:sym typeface="Courier New"/>
              </a:rPr>
              <a:t>//Se puede acceder a la variable resultado porque es global</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(resultado);</a:t>
            </a:r>
            <a:endParaRPr>
              <a:solidFill>
                <a:srgbClr val="99CF50"/>
              </a:solidFill>
              <a:highlight>
                <a:schemeClr val="dk1"/>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nvSpPr>
        <p:spPr>
          <a:xfrm>
            <a:off x="522300" y="468275"/>
            <a:ext cx="8146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Variables locales</a:t>
            </a:r>
            <a:endParaRPr b="1" sz="4000">
              <a:solidFill>
                <a:schemeClr val="dk1"/>
              </a:solidFill>
              <a:latin typeface="DM Sans"/>
              <a:ea typeface="DM Sans"/>
              <a:cs typeface="DM Sans"/>
              <a:sym typeface="DM Sans"/>
            </a:endParaRPr>
          </a:p>
        </p:txBody>
      </p:sp>
      <p:sp>
        <p:nvSpPr>
          <p:cNvPr id="270" name="Google Shape;270;p43"/>
          <p:cNvSpPr txBox="1"/>
          <p:nvPr/>
        </p:nvSpPr>
        <p:spPr>
          <a:xfrm>
            <a:off x="522300" y="1207175"/>
            <a:ext cx="7503000" cy="808200"/>
          </a:xfrm>
          <a:prstGeom prst="rect">
            <a:avLst/>
          </a:prstGeom>
          <a:noFill/>
          <a:ln>
            <a:noFill/>
          </a:ln>
        </p:spPr>
        <p:txBody>
          <a:bodyPr anchorCtr="0" anchor="t" bIns="91425" lIns="91425" spcFirstLastPara="1" rIns="91425" wrap="square" tIns="91425">
            <a:spAutoFit/>
          </a:bodyPr>
          <a:lstStyle/>
          <a:p>
            <a:pPr indent="0" lvl="0" marL="0" marR="1918919" rtl="0" algn="l">
              <a:spcBef>
                <a:spcPts val="0"/>
              </a:spcBef>
              <a:spcAft>
                <a:spcPts val="0"/>
              </a:spcAft>
              <a:buNone/>
            </a:pPr>
            <a:r>
              <a:rPr lang="es" sz="1350">
                <a:highlight>
                  <a:schemeClr val="accent6"/>
                </a:highlight>
                <a:latin typeface="DM Sans"/>
                <a:ea typeface="DM Sans"/>
                <a:cs typeface="DM Sans"/>
                <a:sym typeface="DM Sans"/>
              </a:rPr>
              <a:t>Cuando definimos una variable dentro de una función o bloque es una variable local,  </a:t>
            </a:r>
            <a:r>
              <a:rPr lang="es" sz="1350">
                <a:latin typeface="DM Sans"/>
                <a:ea typeface="DM Sans"/>
                <a:cs typeface="DM Sans"/>
                <a:sym typeface="DM Sans"/>
              </a:rPr>
              <a:t>y será accesible sólo dentro de ese espacio. </a:t>
            </a:r>
            <a:r>
              <a:rPr b="1" lang="es" sz="1350">
                <a:latin typeface="DM Sans"/>
                <a:ea typeface="DM Sans"/>
                <a:cs typeface="DM Sans"/>
                <a:sym typeface="DM Sans"/>
              </a:rPr>
              <a:t>Si queremos utilizarla por fuera, la variable no existirá para JS.</a:t>
            </a:r>
            <a:endParaRPr b="1" sz="1350">
              <a:latin typeface="DM Sans"/>
              <a:ea typeface="DM Sans"/>
              <a:cs typeface="DM Sans"/>
              <a:sym typeface="DM Sans"/>
            </a:endParaRPr>
          </a:p>
        </p:txBody>
      </p:sp>
      <p:sp>
        <p:nvSpPr>
          <p:cNvPr id="271" name="Google Shape;271;p43"/>
          <p:cNvSpPr txBox="1"/>
          <p:nvPr/>
        </p:nvSpPr>
        <p:spPr>
          <a:xfrm>
            <a:off x="522300" y="2085850"/>
            <a:ext cx="8146200" cy="197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FF79C6"/>
                </a:solidFill>
                <a:latin typeface="Courier New"/>
                <a:ea typeface="Courier New"/>
                <a:cs typeface="Courier New"/>
                <a:sym typeface="Courier New"/>
              </a:rPr>
              <a:t>function</a:t>
            </a:r>
            <a:r>
              <a:rPr lang="es" sz="1500">
                <a:solidFill>
                  <a:srgbClr val="F8F8F2"/>
                </a:solidFill>
                <a:latin typeface="Courier New"/>
                <a:ea typeface="Courier New"/>
                <a:cs typeface="Courier New"/>
                <a:sym typeface="Courier New"/>
              </a:rPr>
              <a:t> </a:t>
            </a:r>
            <a:r>
              <a:rPr lang="es" sz="1500">
                <a:solidFill>
                  <a:srgbClr val="50FA7B"/>
                </a:solidFill>
                <a:latin typeface="Courier New"/>
                <a:ea typeface="Courier New"/>
                <a:cs typeface="Courier New"/>
                <a:sym typeface="Courier New"/>
              </a:rPr>
              <a:t>sumar</a:t>
            </a:r>
            <a:r>
              <a:rPr lang="es" sz="1500">
                <a:solidFill>
                  <a:srgbClr val="F8F8F2"/>
                </a:solidFill>
                <a:latin typeface="Courier New"/>
                <a:ea typeface="Courier New"/>
                <a:cs typeface="Courier New"/>
                <a:sym typeface="Courier New"/>
              </a:rPr>
              <a:t>(</a:t>
            </a:r>
            <a:r>
              <a:rPr i="1" lang="es" sz="1500">
                <a:solidFill>
                  <a:srgbClr val="FFB86C"/>
                </a:solidFill>
                <a:latin typeface="Courier New"/>
                <a:ea typeface="Courier New"/>
                <a:cs typeface="Courier New"/>
                <a:sym typeface="Courier New"/>
              </a:rPr>
              <a:t>primerNumero</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segundoNumero</a:t>
            </a:r>
            <a:r>
              <a:rPr lang="es" sz="1500">
                <a:solidFill>
                  <a:srgbClr val="F8F8F2"/>
                </a:solidFill>
                <a:latin typeface="Courier New"/>
                <a:ea typeface="Courier New"/>
                <a:cs typeface="Courier New"/>
                <a:sym typeface="Courier New"/>
              </a:rPr>
              <a:t>) {</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    </a:t>
            </a:r>
            <a:r>
              <a:rPr lang="es" sz="1500">
                <a:solidFill>
                  <a:srgbClr val="FF79C6"/>
                </a:solidFill>
                <a:latin typeface="Courier New"/>
                <a:ea typeface="Courier New"/>
                <a:cs typeface="Courier New"/>
                <a:sym typeface="Courier New"/>
              </a:rPr>
              <a:t>let</a:t>
            </a:r>
            <a:r>
              <a:rPr lang="es" sz="1500">
                <a:solidFill>
                  <a:srgbClr val="F8F8F2"/>
                </a:solidFill>
                <a:latin typeface="Courier New"/>
                <a:ea typeface="Courier New"/>
                <a:cs typeface="Courier New"/>
                <a:sym typeface="Courier New"/>
              </a:rPr>
              <a:t> resultado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primerNumero</a:t>
            </a:r>
            <a:r>
              <a:rPr lang="es" sz="1500">
                <a:solidFill>
                  <a:srgbClr val="F8F8F2"/>
                </a:solidFill>
                <a:latin typeface="Courier New"/>
                <a:ea typeface="Courier New"/>
                <a:cs typeface="Courier New"/>
                <a:sym typeface="Courier New"/>
              </a:rPr>
              <a:t>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segundoNumero</a:t>
            </a:r>
            <a:r>
              <a:rPr lang="es"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6272A4"/>
                </a:solidFill>
                <a:latin typeface="Courier New"/>
                <a:ea typeface="Courier New"/>
                <a:cs typeface="Courier New"/>
                <a:sym typeface="Courier New"/>
              </a:rPr>
              <a:t>//No se puede acceder a la variable resultado fuera del bloque</a:t>
            </a:r>
            <a:endParaRPr sz="15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BD93F9"/>
                </a:solidFill>
                <a:latin typeface="Courier New"/>
                <a:ea typeface="Courier New"/>
                <a:cs typeface="Courier New"/>
                <a:sym typeface="Courier New"/>
              </a:rPr>
              <a:t>console</a:t>
            </a:r>
            <a:r>
              <a:rPr lang="es" sz="1500">
                <a:solidFill>
                  <a:srgbClr val="F8F8F2"/>
                </a:solidFill>
                <a:latin typeface="Courier New"/>
                <a:ea typeface="Courier New"/>
                <a:cs typeface="Courier New"/>
                <a:sym typeface="Courier New"/>
              </a:rPr>
              <a:t>.</a:t>
            </a:r>
            <a:r>
              <a:rPr lang="es" sz="1500">
                <a:solidFill>
                  <a:srgbClr val="50FA7B"/>
                </a:solidFill>
                <a:latin typeface="Courier New"/>
                <a:ea typeface="Courier New"/>
                <a:cs typeface="Courier New"/>
                <a:sym typeface="Courier New"/>
              </a:rPr>
              <a:t>log</a:t>
            </a:r>
            <a:r>
              <a:rPr lang="es" sz="1500">
                <a:solidFill>
                  <a:srgbClr val="F8F8F2"/>
                </a:solidFill>
                <a:latin typeface="Courier New"/>
                <a:ea typeface="Courier New"/>
                <a:cs typeface="Courier New"/>
                <a:sym typeface="Courier New"/>
              </a:rPr>
              <a:t>(resultado);</a:t>
            </a:r>
            <a:endParaRPr sz="1300">
              <a:solidFill>
                <a:srgbClr val="99CF50"/>
              </a:solidFill>
              <a:highlight>
                <a:schemeClr val="dk1"/>
              </a:highlight>
              <a:latin typeface="Courier New"/>
              <a:ea typeface="Courier New"/>
              <a:cs typeface="Courier New"/>
              <a:sym typeface="Courier New"/>
            </a:endParaRPr>
          </a:p>
        </p:txBody>
      </p:sp>
      <p:pic>
        <p:nvPicPr>
          <p:cNvPr id="272" name="Google Shape;272;p43"/>
          <p:cNvPicPr preferRelativeResize="0"/>
          <p:nvPr/>
        </p:nvPicPr>
        <p:blipFill>
          <a:blip r:embed="rId3">
            <a:alphaModFix/>
          </a:blip>
          <a:stretch>
            <a:fillRect/>
          </a:stretch>
        </p:blipFill>
        <p:spPr>
          <a:xfrm>
            <a:off x="2049450" y="3953525"/>
            <a:ext cx="6572250" cy="314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59" name="Google Shape;59;p17"/>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0" name="Google Shape;60;p17"/>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Conceptualizar </a:t>
            </a:r>
            <a:r>
              <a:rPr b="1" lang="es" sz="1350">
                <a:solidFill>
                  <a:schemeClr val="lt1"/>
                </a:solidFill>
                <a:latin typeface="DM Sans"/>
                <a:ea typeface="DM Sans"/>
                <a:cs typeface="DM Sans"/>
                <a:sym typeface="DM Sans"/>
              </a:rPr>
              <a:t>función </a:t>
            </a:r>
            <a:r>
              <a:rPr lang="es" sz="1350">
                <a:solidFill>
                  <a:schemeClr val="lt1"/>
                </a:solidFill>
                <a:latin typeface="DM Sans"/>
                <a:ea typeface="DM Sans"/>
                <a:cs typeface="DM Sans"/>
                <a:sym typeface="DM Sans"/>
              </a:rPr>
              <a:t>en programación y comprender sus ventajas.</a:t>
            </a:r>
            <a:endParaRPr sz="1350">
              <a:solidFill>
                <a:schemeClr val="lt1"/>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62" name="Google Shape;62;p17"/>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Identificar </a:t>
            </a:r>
            <a:r>
              <a:rPr b="1" lang="es" sz="1350">
                <a:solidFill>
                  <a:schemeClr val="lt1"/>
                </a:solidFill>
                <a:latin typeface="DM Sans"/>
                <a:ea typeface="DM Sans"/>
                <a:cs typeface="DM Sans"/>
                <a:sym typeface="DM Sans"/>
              </a:rPr>
              <a:t>parámetros </a:t>
            </a:r>
            <a:r>
              <a:rPr lang="es" sz="1350">
                <a:solidFill>
                  <a:schemeClr val="lt1"/>
                </a:solidFill>
                <a:latin typeface="DM Sans"/>
                <a:ea typeface="DM Sans"/>
                <a:cs typeface="DM Sans"/>
                <a:sym typeface="DM Sans"/>
              </a:rPr>
              <a:t>de entrada y salida de una función.</a:t>
            </a:r>
            <a:endParaRPr sz="1350">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3038" y="2832688"/>
            <a:ext cx="196975" cy="196975"/>
          </a:xfrm>
          <a:prstGeom prst="rect">
            <a:avLst/>
          </a:prstGeom>
          <a:noFill/>
          <a:ln>
            <a:noFill/>
          </a:ln>
        </p:spPr>
      </p:pic>
      <p:sp>
        <p:nvSpPr>
          <p:cNvPr id="64" name="Google Shape;64;p17"/>
          <p:cNvSpPr txBox="1"/>
          <p:nvPr/>
        </p:nvSpPr>
        <p:spPr>
          <a:xfrm>
            <a:off x="2690561" y="2727263"/>
            <a:ext cx="4281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Comprender qué es el </a:t>
            </a:r>
            <a:r>
              <a:rPr b="1" lang="es" sz="1350">
                <a:solidFill>
                  <a:schemeClr val="lt1"/>
                </a:solidFill>
                <a:latin typeface="DM Sans"/>
                <a:ea typeface="DM Sans"/>
                <a:cs typeface="DM Sans"/>
                <a:sym typeface="DM Sans"/>
              </a:rPr>
              <a:t>Scope </a:t>
            </a:r>
            <a:r>
              <a:rPr lang="es" sz="1350">
                <a:solidFill>
                  <a:schemeClr val="lt1"/>
                </a:solidFill>
                <a:latin typeface="DM Sans"/>
                <a:ea typeface="DM Sans"/>
                <a:cs typeface="DM Sans"/>
                <a:sym typeface="DM Sans"/>
              </a:rPr>
              <a:t>y conocer las </a:t>
            </a:r>
            <a:r>
              <a:rPr b="1" lang="es" sz="1350">
                <a:solidFill>
                  <a:schemeClr val="lt1"/>
                </a:solidFill>
                <a:latin typeface="DM Sans"/>
                <a:ea typeface="DM Sans"/>
                <a:cs typeface="DM Sans"/>
                <a:sym typeface="DM Sans"/>
              </a:rPr>
              <a:t>variables globales </a:t>
            </a:r>
            <a:r>
              <a:rPr lang="es" sz="1350">
                <a:solidFill>
                  <a:schemeClr val="lt1"/>
                </a:solidFill>
                <a:latin typeface="DM Sans"/>
                <a:ea typeface="DM Sans"/>
                <a:cs typeface="DM Sans"/>
                <a:sym typeface="DM Sans"/>
              </a:rPr>
              <a:t>y </a:t>
            </a:r>
            <a:r>
              <a:rPr b="1" lang="es" sz="1350">
                <a:solidFill>
                  <a:schemeClr val="lt1"/>
                </a:solidFill>
                <a:latin typeface="DM Sans"/>
                <a:ea typeface="DM Sans"/>
                <a:cs typeface="DM Sans"/>
                <a:sym typeface="DM Sans"/>
              </a:rPr>
              <a:t>variables locales</a:t>
            </a:r>
            <a:r>
              <a:rPr lang="es" sz="1350">
                <a:solidFill>
                  <a:schemeClr val="lt1"/>
                </a:solidFill>
                <a:latin typeface="DM Sans"/>
                <a:ea typeface="DM Sans"/>
                <a:cs typeface="DM Sans"/>
                <a:sym typeface="DM Sans"/>
              </a:rPr>
              <a:t> en JavaScript.</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65" name="Google Shape;65;p17"/>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66" name="Google Shape;66;p17"/>
          <p:cNvSpPr txBox="1"/>
          <p:nvPr/>
        </p:nvSpPr>
        <p:spPr>
          <a:xfrm>
            <a:off x="2690550" y="35754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Definir y diferenciar </a:t>
            </a:r>
            <a:r>
              <a:rPr b="1" lang="es" sz="1350">
                <a:solidFill>
                  <a:schemeClr val="lt1"/>
                </a:solidFill>
                <a:latin typeface="DM Sans"/>
                <a:ea typeface="DM Sans"/>
                <a:cs typeface="DM Sans"/>
                <a:sym typeface="DM Sans"/>
              </a:rPr>
              <a:t>función anónima </a:t>
            </a:r>
            <a:r>
              <a:rPr lang="es" sz="1350">
                <a:solidFill>
                  <a:schemeClr val="lt1"/>
                </a:solidFill>
                <a:latin typeface="DM Sans"/>
                <a:ea typeface="DM Sans"/>
                <a:cs typeface="DM Sans"/>
                <a:sym typeface="DM Sans"/>
              </a:rPr>
              <a:t>y </a:t>
            </a:r>
            <a:r>
              <a:rPr b="1" lang="es" sz="1350">
                <a:solidFill>
                  <a:schemeClr val="lt1"/>
                </a:solidFill>
                <a:latin typeface="DM Sans"/>
                <a:ea typeface="DM Sans"/>
                <a:cs typeface="DM Sans"/>
                <a:sym typeface="DM Sans"/>
              </a:rPr>
              <a:t>función flecha</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p:txBody>
      </p:sp>
      <p:cxnSp>
        <p:nvCxnSpPr>
          <p:cNvPr id="67" name="Google Shape;67;p17"/>
          <p:cNvCxnSpPr>
            <a:stCxn id="59" idx="2"/>
            <a:endCxn id="61"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68" name="Google Shape;68;p17"/>
          <p:cNvCxnSpPr>
            <a:stCxn id="61" idx="2"/>
          </p:cNvCxnSpPr>
          <p:nvPr/>
        </p:nvCxnSpPr>
        <p:spPr>
          <a:xfrm flipH="1" rot="-5400000">
            <a:off x="2028225" y="2618087"/>
            <a:ext cx="486600" cy="1800"/>
          </a:xfrm>
          <a:prstGeom prst="bentConnector3">
            <a:avLst>
              <a:gd fmla="val 50000" name="adj1"/>
            </a:avLst>
          </a:prstGeom>
          <a:noFill/>
          <a:ln cap="flat" cmpd="sng" w="9525">
            <a:solidFill>
              <a:srgbClr val="EAFF6A"/>
            </a:solidFill>
            <a:prstDash val="solid"/>
            <a:round/>
            <a:headEnd len="med" w="med" type="none"/>
            <a:tailEnd len="med" w="med" type="none"/>
          </a:ln>
        </p:spPr>
      </p:cxnSp>
      <p:cxnSp>
        <p:nvCxnSpPr>
          <p:cNvPr id="69" name="Google Shape;69;p17"/>
          <p:cNvCxnSpPr>
            <a:stCxn id="63" idx="2"/>
            <a:endCxn id="65" idx="0"/>
          </p:cNvCxnSpPr>
          <p:nvPr/>
        </p:nvCxnSpPr>
        <p:spPr>
          <a:xfrm rot="5400000">
            <a:off x="1944075" y="3356212"/>
            <a:ext cx="654000" cy="900"/>
          </a:xfrm>
          <a:prstGeom prst="bentConnector3">
            <a:avLst>
              <a:gd fmla="val 49992"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Variables locales y globales</a:t>
            </a:r>
            <a:endParaRPr b="1" sz="4000">
              <a:solidFill>
                <a:schemeClr val="dk1"/>
              </a:solidFill>
              <a:latin typeface="DM Sans"/>
              <a:ea typeface="DM Sans"/>
              <a:cs typeface="DM Sans"/>
              <a:sym typeface="DM Sans"/>
            </a:endParaRPr>
          </a:p>
        </p:txBody>
      </p:sp>
      <p:sp>
        <p:nvSpPr>
          <p:cNvPr id="278" name="Google Shape;278;p44"/>
          <p:cNvSpPr txBox="1"/>
          <p:nvPr/>
        </p:nvSpPr>
        <p:spPr>
          <a:xfrm>
            <a:off x="6416425" y="1855950"/>
            <a:ext cx="2252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Hay que entender que las variables </a:t>
            </a:r>
            <a:r>
              <a:rPr b="1" lang="es" sz="1350">
                <a:highlight>
                  <a:schemeClr val="accent4"/>
                </a:highlight>
                <a:latin typeface="DM Sans"/>
                <a:ea typeface="DM Sans"/>
                <a:cs typeface="DM Sans"/>
                <a:sym typeface="DM Sans"/>
              </a:rPr>
              <a:t>globales</a:t>
            </a:r>
            <a:r>
              <a:rPr b="1" lang="es" sz="1350">
                <a:latin typeface="DM Sans"/>
                <a:ea typeface="DM Sans"/>
                <a:cs typeface="DM Sans"/>
                <a:sym typeface="DM Sans"/>
              </a:rPr>
              <a:t> </a:t>
            </a:r>
            <a:r>
              <a:rPr lang="es" sz="1350">
                <a:latin typeface="DM Sans"/>
                <a:ea typeface="DM Sans"/>
                <a:cs typeface="DM Sans"/>
                <a:sym typeface="DM Sans"/>
              </a:rPr>
              <a:t>y </a:t>
            </a:r>
            <a:r>
              <a:rPr b="1" lang="es" sz="1350">
                <a:highlight>
                  <a:schemeClr val="accent4"/>
                </a:highlight>
                <a:latin typeface="DM Sans"/>
                <a:ea typeface="DM Sans"/>
                <a:cs typeface="DM Sans"/>
                <a:sym typeface="DM Sans"/>
              </a:rPr>
              <a:t>locales</a:t>
            </a:r>
            <a:r>
              <a:rPr b="1" lang="es" sz="1350">
                <a:latin typeface="DM Sans"/>
                <a:ea typeface="DM Sans"/>
                <a:cs typeface="DM Sans"/>
                <a:sym typeface="DM Sans"/>
              </a:rPr>
              <a:t> </a:t>
            </a:r>
            <a:r>
              <a:rPr lang="es" sz="1350">
                <a:latin typeface="DM Sans"/>
                <a:ea typeface="DM Sans"/>
                <a:cs typeface="DM Sans"/>
                <a:sym typeface="DM Sans"/>
              </a:rPr>
              <a:t>se identifican como diferentes entre sí, y pueden existir en el programa bajo el mismo nombre sin conflicto.</a:t>
            </a:r>
            <a:endParaRPr b="1" sz="1350">
              <a:latin typeface="DM Sans"/>
              <a:ea typeface="DM Sans"/>
              <a:cs typeface="DM Sans"/>
              <a:sym typeface="DM Sans"/>
            </a:endParaRPr>
          </a:p>
        </p:txBody>
      </p:sp>
      <p:sp>
        <p:nvSpPr>
          <p:cNvPr id="279" name="Google Shape;279;p44"/>
          <p:cNvSpPr txBox="1"/>
          <p:nvPr/>
        </p:nvSpPr>
        <p:spPr>
          <a:xfrm>
            <a:off x="475500" y="1251200"/>
            <a:ext cx="5777700" cy="334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 </a:t>
            </a:r>
            <a:r>
              <a:rPr lang="es">
                <a:solidFill>
                  <a:srgbClr val="F8F8F2"/>
                </a:solidFill>
                <a:latin typeface="Courier New"/>
                <a:ea typeface="Courier New"/>
                <a:cs typeface="Courier New"/>
                <a:sym typeface="Courier New"/>
              </a:rPr>
              <a:t>nombre </a:t>
            </a:r>
            <a:r>
              <a:rPr lang="es">
                <a:solidFill>
                  <a:srgbClr val="FF79C6"/>
                </a:solidFill>
                <a:latin typeface="Courier New"/>
                <a:ea typeface="Courier New"/>
                <a:cs typeface="Courier New"/>
                <a:sym typeface="Courier New"/>
              </a:rPr>
              <a:t>= </a:t>
            </a:r>
            <a:r>
              <a:rPr lang="es">
                <a:solidFill>
                  <a:srgbClr val="FFB86C"/>
                </a:solidFill>
                <a:latin typeface="Courier New"/>
                <a:ea typeface="Courier New"/>
                <a:cs typeface="Courier New"/>
                <a:sym typeface="Courier New"/>
              </a:rPr>
              <a:t>“John Doe” </a:t>
            </a:r>
            <a:r>
              <a:rPr lang="es">
                <a:solidFill>
                  <a:srgbClr val="6272A4"/>
                </a:solidFill>
                <a:latin typeface="Courier New"/>
                <a:ea typeface="Courier New"/>
                <a:cs typeface="Courier New"/>
                <a:sym typeface="Courier New"/>
              </a:rPr>
              <a:t>// variable global</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function</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saludar</a:t>
            </a:r>
            <a:r>
              <a:rPr lang="es">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nombre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t>
            </a:r>
            <a:r>
              <a:rPr lang="es">
                <a:solidFill>
                  <a:srgbClr val="FFB86C"/>
                </a:solidFill>
                <a:latin typeface="Courier New"/>
                <a:ea typeface="Courier New"/>
                <a:cs typeface="Courier New"/>
                <a:sym typeface="Courier New"/>
              </a:rPr>
              <a:t>Juan Coder” </a:t>
            </a:r>
            <a:r>
              <a:rPr lang="es">
                <a:solidFill>
                  <a:srgbClr val="6272A4"/>
                </a:solidFill>
                <a:latin typeface="Courier New"/>
                <a:ea typeface="Courier New"/>
                <a:cs typeface="Courier New"/>
                <a:sym typeface="Courier New"/>
              </a:rPr>
              <a:t>// variable local</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6272A4"/>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console</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log</a:t>
            </a:r>
            <a:r>
              <a:rPr lang="es">
                <a:solidFill>
                  <a:srgbClr val="F8F8F2"/>
                </a:solidFill>
                <a:latin typeface="Courier New"/>
                <a:ea typeface="Courier New"/>
                <a:cs typeface="Courier New"/>
                <a:sym typeface="Courier New"/>
              </a:rPr>
              <a:t>(nombre)</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6272A4"/>
                </a:solidFill>
                <a:latin typeface="Courier New"/>
                <a:ea typeface="Courier New"/>
                <a:cs typeface="Courier New"/>
                <a:sym typeface="Courier New"/>
              </a:rPr>
              <a:t>//Accede a </a:t>
            </a:r>
            <a:r>
              <a:rPr i="1" lang="es">
                <a:solidFill>
                  <a:srgbClr val="6272A4"/>
                </a:solidFill>
                <a:latin typeface="Courier New"/>
                <a:ea typeface="Courier New"/>
                <a:cs typeface="Courier New"/>
                <a:sym typeface="Courier New"/>
              </a:rPr>
              <a:t>nombre</a:t>
            </a:r>
            <a:r>
              <a:rPr lang="es">
                <a:solidFill>
                  <a:srgbClr val="6272A4"/>
                </a:solidFill>
                <a:latin typeface="Courier New"/>
                <a:ea typeface="Courier New"/>
                <a:cs typeface="Courier New"/>
                <a:sym typeface="Courier New"/>
              </a:rPr>
              <a:t> global</a:t>
            </a:r>
            <a:endParaRPr>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a:solidFill>
                  <a:srgbClr val="BD93F9"/>
                </a:solidFill>
                <a:latin typeface="Courier New"/>
                <a:ea typeface="Courier New"/>
                <a:cs typeface="Courier New"/>
                <a:sym typeface="Courier New"/>
              </a:rPr>
              <a:t>console</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log</a:t>
            </a:r>
            <a:r>
              <a:rPr lang="es">
                <a:solidFill>
                  <a:srgbClr val="F8F8F2"/>
                </a:solidFill>
                <a:latin typeface="Courier New"/>
                <a:ea typeface="Courier New"/>
                <a:cs typeface="Courier New"/>
                <a:sym typeface="Courier New"/>
              </a:rPr>
              <a:t>(nombre)   </a:t>
            </a:r>
            <a:r>
              <a:rPr lang="es">
                <a:solidFill>
                  <a:srgbClr val="6272A4"/>
                </a:solidFill>
                <a:latin typeface="Courier New"/>
                <a:ea typeface="Courier New"/>
                <a:cs typeface="Courier New"/>
                <a:sym typeface="Courier New"/>
              </a:rPr>
              <a:t>// → “John Doe”</a:t>
            </a:r>
            <a:endParaRPr>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a:solidFill>
                  <a:srgbClr val="6272A4"/>
                </a:solidFill>
                <a:latin typeface="Courier New"/>
                <a:ea typeface="Courier New"/>
                <a:cs typeface="Courier New"/>
                <a:sym typeface="Courier New"/>
              </a:rPr>
              <a:t>//Accede a </a:t>
            </a:r>
            <a:r>
              <a:rPr i="1" lang="es">
                <a:solidFill>
                  <a:srgbClr val="6272A4"/>
                </a:solidFill>
                <a:latin typeface="Courier New"/>
                <a:ea typeface="Courier New"/>
                <a:cs typeface="Courier New"/>
                <a:sym typeface="Courier New"/>
              </a:rPr>
              <a:t>nombre</a:t>
            </a:r>
            <a:r>
              <a:rPr lang="es">
                <a:solidFill>
                  <a:srgbClr val="6272A4"/>
                </a:solidFill>
                <a:latin typeface="Courier New"/>
                <a:ea typeface="Courier New"/>
                <a:cs typeface="Courier New"/>
                <a:sym typeface="Courier New"/>
              </a:rPr>
              <a:t> local</a:t>
            </a:r>
            <a:endParaRPr>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a:solidFill>
                  <a:srgbClr val="50FA7B"/>
                </a:solidFill>
                <a:latin typeface="Courier New"/>
                <a:ea typeface="Courier New"/>
                <a:cs typeface="Courier New"/>
                <a:sym typeface="Courier New"/>
              </a:rPr>
              <a:t>saludar</a:t>
            </a:r>
            <a:r>
              <a:rPr lang="es">
                <a:solidFill>
                  <a:srgbClr val="F8F8F2"/>
                </a:solidFill>
                <a:latin typeface="Courier New"/>
                <a:ea typeface="Courier New"/>
                <a:cs typeface="Courier New"/>
                <a:sym typeface="Courier New"/>
              </a:rPr>
              <a:t>() </a:t>
            </a:r>
            <a:r>
              <a:rPr lang="es">
                <a:solidFill>
                  <a:srgbClr val="6272A4"/>
                </a:solidFill>
                <a:latin typeface="Courier New"/>
                <a:ea typeface="Courier New"/>
                <a:cs typeface="Courier New"/>
                <a:sym typeface="Courier New"/>
              </a:rPr>
              <a:t>// →</a:t>
            </a:r>
            <a:r>
              <a:rPr lang="es">
                <a:solidFill>
                  <a:srgbClr val="F8F8F2"/>
                </a:solidFill>
                <a:latin typeface="Courier New"/>
                <a:ea typeface="Courier New"/>
                <a:cs typeface="Courier New"/>
                <a:sym typeface="Courier New"/>
              </a:rPr>
              <a:t> </a:t>
            </a:r>
            <a:r>
              <a:rPr lang="es">
                <a:solidFill>
                  <a:srgbClr val="6272A4"/>
                </a:solidFill>
                <a:latin typeface="Courier New"/>
                <a:ea typeface="Courier New"/>
                <a:cs typeface="Courier New"/>
                <a:sym typeface="Courier New"/>
              </a:rPr>
              <a:t>“Juan Coder”</a:t>
            </a:r>
            <a:endParaRPr>
              <a:solidFill>
                <a:schemeClr val="dk1"/>
              </a:solidFill>
              <a:latin typeface="Didact Gothic"/>
              <a:ea typeface="Didact Gothic"/>
              <a:cs typeface="Didact Gothic"/>
              <a:sym typeface="Didact Gothic"/>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nvSpPr>
        <p:spPr>
          <a:xfrm>
            <a:off x="475500" y="1182100"/>
            <a:ext cx="8668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Scope</a:t>
            </a:r>
            <a:endParaRPr b="1" sz="4000">
              <a:solidFill>
                <a:schemeClr val="dk1"/>
              </a:solidFill>
              <a:latin typeface="DM Sans"/>
              <a:ea typeface="DM Sans"/>
              <a:cs typeface="DM Sans"/>
              <a:sym typeface="DM Sans"/>
            </a:endParaRPr>
          </a:p>
        </p:txBody>
      </p:sp>
      <p:sp>
        <p:nvSpPr>
          <p:cNvPr id="285" name="Google Shape;285;p45"/>
          <p:cNvSpPr txBox="1"/>
          <p:nvPr/>
        </p:nvSpPr>
        <p:spPr>
          <a:xfrm>
            <a:off x="475500" y="2171050"/>
            <a:ext cx="3813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Entender que cada scope local es un espacio cerrado nos permite crear bloques de trabajo bien diferenciados e independientes, sin preocuparnos por repetir nombres de variables, sabiendo que </a:t>
            </a:r>
            <a:r>
              <a:rPr lang="es" sz="1350">
                <a:highlight>
                  <a:schemeClr val="accent4"/>
                </a:highlight>
                <a:latin typeface="DM Sans"/>
                <a:ea typeface="DM Sans"/>
                <a:cs typeface="DM Sans"/>
                <a:sym typeface="DM Sans"/>
              </a:rPr>
              <a:t>se entienden como diferentes según donde las llamemos.</a:t>
            </a:r>
            <a:endParaRPr b="1" sz="1350">
              <a:highlight>
                <a:schemeClr val="accent4"/>
              </a:highlight>
              <a:latin typeface="DM Sans"/>
              <a:ea typeface="DM Sans"/>
              <a:cs typeface="DM Sans"/>
              <a:sym typeface="DM Sans"/>
            </a:endParaRPr>
          </a:p>
        </p:txBody>
      </p:sp>
      <p:sp>
        <p:nvSpPr>
          <p:cNvPr id="286" name="Google Shape;286;p45"/>
          <p:cNvSpPr txBox="1"/>
          <p:nvPr/>
        </p:nvSpPr>
        <p:spPr>
          <a:xfrm>
            <a:off x="4457100" y="1182100"/>
            <a:ext cx="4211400" cy="3409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FF79C6"/>
                </a:solidFill>
                <a:latin typeface="Courier New"/>
                <a:ea typeface="Courier New"/>
                <a:cs typeface="Courier New"/>
                <a:sym typeface="Courier New"/>
              </a:rPr>
              <a:t>function</a:t>
            </a:r>
            <a:r>
              <a:rPr lang="es" sz="1500">
                <a:solidFill>
                  <a:srgbClr val="F8F8F2"/>
                </a:solidFill>
                <a:latin typeface="Courier New"/>
                <a:ea typeface="Courier New"/>
                <a:cs typeface="Courier New"/>
                <a:sym typeface="Courier New"/>
              </a:rPr>
              <a:t> </a:t>
            </a:r>
            <a:r>
              <a:rPr lang="es" sz="1500">
                <a:solidFill>
                  <a:srgbClr val="50FA7B"/>
                </a:solidFill>
                <a:latin typeface="Courier New"/>
                <a:ea typeface="Courier New"/>
                <a:cs typeface="Courier New"/>
                <a:sym typeface="Courier New"/>
              </a:rPr>
              <a:t>sumar</a:t>
            </a:r>
            <a:r>
              <a:rPr lang="es" sz="1500">
                <a:solidFill>
                  <a:srgbClr val="F8F8F2"/>
                </a:solidFill>
                <a:latin typeface="Courier New"/>
                <a:ea typeface="Courier New"/>
                <a:cs typeface="Courier New"/>
                <a:sym typeface="Courier New"/>
              </a:rPr>
              <a:t>(</a:t>
            </a:r>
            <a:r>
              <a:rPr i="1" lang="es" sz="1500">
                <a:solidFill>
                  <a:srgbClr val="FFB86C"/>
                </a:solidFill>
                <a:latin typeface="Courier New"/>
                <a:ea typeface="Courier New"/>
                <a:cs typeface="Courier New"/>
                <a:sym typeface="Courier New"/>
              </a:rPr>
              <a:t>num1</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num2</a:t>
            </a:r>
            <a:r>
              <a:rPr lang="es" sz="1500">
                <a:solidFill>
                  <a:srgbClr val="F8F8F2"/>
                </a:solidFill>
                <a:latin typeface="Courier New"/>
                <a:ea typeface="Courier New"/>
                <a:cs typeface="Courier New"/>
                <a:sym typeface="Courier New"/>
              </a:rPr>
              <a:t>) {</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     </a:t>
            </a:r>
            <a:r>
              <a:rPr lang="es" sz="1500">
                <a:solidFill>
                  <a:srgbClr val="FF79C6"/>
                </a:solidFill>
                <a:latin typeface="Courier New"/>
                <a:ea typeface="Courier New"/>
                <a:cs typeface="Courier New"/>
                <a:sym typeface="Courier New"/>
              </a:rPr>
              <a:t>let</a:t>
            </a:r>
            <a:r>
              <a:rPr lang="es" sz="1500">
                <a:solidFill>
                  <a:srgbClr val="F8F8F2"/>
                </a:solidFill>
                <a:latin typeface="Courier New"/>
                <a:ea typeface="Courier New"/>
                <a:cs typeface="Courier New"/>
                <a:sym typeface="Courier New"/>
              </a:rPr>
              <a:t> resultado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num1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num2</a:t>
            </a:r>
            <a:endParaRPr i="1" sz="15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s" sz="1500">
                <a:solidFill>
                  <a:srgbClr val="FFB86C"/>
                </a:solidFill>
                <a:latin typeface="Courier New"/>
                <a:ea typeface="Courier New"/>
                <a:cs typeface="Courier New"/>
                <a:sym typeface="Courier New"/>
              </a:rPr>
              <a:t>	 </a:t>
            </a:r>
            <a:r>
              <a:rPr lang="es" sz="1500">
                <a:solidFill>
                  <a:srgbClr val="EF89D2"/>
                </a:solidFill>
                <a:latin typeface="Courier New"/>
                <a:ea typeface="Courier New"/>
                <a:cs typeface="Courier New"/>
                <a:sym typeface="Courier New"/>
              </a:rPr>
              <a:t>return </a:t>
            </a:r>
            <a:r>
              <a:rPr lang="es" sz="1500">
                <a:solidFill>
                  <a:schemeClr val="lt1"/>
                </a:solidFill>
                <a:latin typeface="Courier New"/>
                <a:ea typeface="Courier New"/>
                <a:cs typeface="Courier New"/>
                <a:sym typeface="Courier New"/>
              </a:rPr>
              <a:t>resultado</a:t>
            </a:r>
            <a:endParaRPr sz="150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F79C6"/>
                </a:solidFill>
                <a:latin typeface="Courier New"/>
                <a:ea typeface="Courier New"/>
                <a:cs typeface="Courier New"/>
                <a:sym typeface="Courier New"/>
              </a:rPr>
              <a:t>function</a:t>
            </a:r>
            <a:r>
              <a:rPr lang="es" sz="1500">
                <a:solidFill>
                  <a:srgbClr val="F8F8F2"/>
                </a:solidFill>
                <a:latin typeface="Courier New"/>
                <a:ea typeface="Courier New"/>
                <a:cs typeface="Courier New"/>
                <a:sym typeface="Courier New"/>
              </a:rPr>
              <a:t> </a:t>
            </a:r>
            <a:r>
              <a:rPr lang="es" sz="1500">
                <a:solidFill>
                  <a:srgbClr val="50FA7B"/>
                </a:solidFill>
                <a:latin typeface="Courier New"/>
                <a:ea typeface="Courier New"/>
                <a:cs typeface="Courier New"/>
                <a:sym typeface="Courier New"/>
              </a:rPr>
              <a:t>restar</a:t>
            </a:r>
            <a:r>
              <a:rPr lang="es" sz="1500">
                <a:solidFill>
                  <a:srgbClr val="F8F8F2"/>
                </a:solidFill>
                <a:latin typeface="Courier New"/>
                <a:ea typeface="Courier New"/>
                <a:cs typeface="Courier New"/>
                <a:sym typeface="Courier New"/>
              </a:rPr>
              <a:t>(</a:t>
            </a:r>
            <a:r>
              <a:rPr i="1" lang="es" sz="1500">
                <a:solidFill>
                  <a:srgbClr val="FFB86C"/>
                </a:solidFill>
                <a:latin typeface="Courier New"/>
                <a:ea typeface="Courier New"/>
                <a:cs typeface="Courier New"/>
                <a:sym typeface="Courier New"/>
              </a:rPr>
              <a:t>num1</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num2</a:t>
            </a:r>
            <a:r>
              <a:rPr lang="es" sz="1500">
                <a:solidFill>
                  <a:srgbClr val="F8F8F2"/>
                </a:solidFill>
                <a:latin typeface="Courier New"/>
                <a:ea typeface="Courier New"/>
                <a:cs typeface="Courier New"/>
                <a:sym typeface="Courier New"/>
              </a:rPr>
              <a:t>) {</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     </a:t>
            </a:r>
            <a:r>
              <a:rPr lang="es" sz="1500">
                <a:solidFill>
                  <a:srgbClr val="FF79C6"/>
                </a:solidFill>
                <a:latin typeface="Courier New"/>
                <a:ea typeface="Courier New"/>
                <a:cs typeface="Courier New"/>
                <a:sym typeface="Courier New"/>
              </a:rPr>
              <a:t>let</a:t>
            </a:r>
            <a:r>
              <a:rPr lang="es" sz="1500">
                <a:solidFill>
                  <a:srgbClr val="F8F8F2"/>
                </a:solidFill>
                <a:latin typeface="Courier New"/>
                <a:ea typeface="Courier New"/>
                <a:cs typeface="Courier New"/>
                <a:sym typeface="Courier New"/>
              </a:rPr>
              <a:t> resultado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num1 </a:t>
            </a:r>
            <a:r>
              <a:rPr lang="es" sz="1500">
                <a:solidFill>
                  <a:srgbClr val="FF79C6"/>
                </a:solidFill>
                <a:latin typeface="Courier New"/>
                <a:ea typeface="Courier New"/>
                <a:cs typeface="Courier New"/>
                <a:sym typeface="Courier New"/>
              </a:rPr>
              <a:t>-</a:t>
            </a:r>
            <a:r>
              <a:rPr lang="es" sz="1500">
                <a:solidFill>
                  <a:srgbClr val="F8F8F2"/>
                </a:solidFill>
                <a:latin typeface="Courier New"/>
                <a:ea typeface="Courier New"/>
                <a:cs typeface="Courier New"/>
                <a:sym typeface="Courier New"/>
              </a:rPr>
              <a:t> </a:t>
            </a:r>
            <a:r>
              <a:rPr i="1" lang="es" sz="1500">
                <a:solidFill>
                  <a:srgbClr val="FFB86C"/>
                </a:solidFill>
                <a:latin typeface="Courier New"/>
                <a:ea typeface="Courier New"/>
                <a:cs typeface="Courier New"/>
                <a:sym typeface="Courier New"/>
              </a:rPr>
              <a:t>num2</a:t>
            </a:r>
            <a:endParaRPr i="1" sz="15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s" sz="1500">
                <a:solidFill>
                  <a:srgbClr val="FFB86C"/>
                </a:solidFill>
                <a:latin typeface="Courier New"/>
                <a:ea typeface="Courier New"/>
                <a:cs typeface="Courier New"/>
                <a:sym typeface="Courier New"/>
              </a:rPr>
              <a:t>	 </a:t>
            </a:r>
            <a:r>
              <a:rPr lang="es" sz="1500">
                <a:solidFill>
                  <a:srgbClr val="EF89D2"/>
                </a:solidFill>
                <a:latin typeface="Courier New"/>
                <a:ea typeface="Courier New"/>
                <a:cs typeface="Courier New"/>
                <a:sym typeface="Courier New"/>
              </a:rPr>
              <a:t>return </a:t>
            </a:r>
            <a:r>
              <a:rPr lang="es" sz="1500">
                <a:solidFill>
                  <a:schemeClr val="lt1"/>
                </a:solidFill>
                <a:latin typeface="Courier New"/>
                <a:ea typeface="Courier New"/>
                <a:cs typeface="Courier New"/>
                <a:sym typeface="Courier New"/>
              </a:rPr>
              <a:t>resultado</a:t>
            </a:r>
            <a:endParaRPr sz="150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5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nvSpPr>
        <p:spPr>
          <a:xfrm>
            <a:off x="1360838"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Funciones anónimas y funciones flecha</a:t>
            </a:r>
            <a:endParaRPr b="1" sz="4000">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 anónimas</a:t>
            </a:r>
            <a:endParaRPr b="1" sz="4000">
              <a:solidFill>
                <a:schemeClr val="dk1"/>
              </a:solidFill>
              <a:latin typeface="DM Sans"/>
              <a:ea typeface="DM Sans"/>
              <a:cs typeface="DM Sans"/>
              <a:sym typeface="DM Sans"/>
            </a:endParaRPr>
          </a:p>
        </p:txBody>
      </p:sp>
      <p:sp>
        <p:nvSpPr>
          <p:cNvPr id="297" name="Google Shape;297;p47"/>
          <p:cNvSpPr txBox="1"/>
          <p:nvPr/>
        </p:nvSpPr>
        <p:spPr>
          <a:xfrm>
            <a:off x="475500" y="1402688"/>
            <a:ext cx="8193000" cy="1015800"/>
          </a:xfrm>
          <a:prstGeom prst="rect">
            <a:avLst/>
          </a:prstGeom>
          <a:noFill/>
          <a:ln>
            <a:noFill/>
          </a:ln>
        </p:spPr>
        <p:txBody>
          <a:bodyPr anchorCtr="0" anchor="t" bIns="91425" lIns="91425" spcFirstLastPara="1" rIns="91425" wrap="square" tIns="91425">
            <a:spAutoFit/>
          </a:bodyPr>
          <a:lstStyle/>
          <a:p>
            <a:pPr indent="0" lvl="0" marL="0" marR="2614700" rtl="0" algn="l">
              <a:spcBef>
                <a:spcPts val="0"/>
              </a:spcBef>
              <a:spcAft>
                <a:spcPts val="0"/>
              </a:spcAft>
              <a:buNone/>
            </a:pPr>
            <a:r>
              <a:rPr lang="es" sz="1350">
                <a:highlight>
                  <a:schemeClr val="accent6"/>
                </a:highlight>
                <a:latin typeface="DM Sans"/>
                <a:ea typeface="DM Sans"/>
                <a:cs typeface="DM Sans"/>
                <a:sym typeface="DM Sans"/>
              </a:rPr>
              <a:t>Una función anónima es una función que se define </a:t>
            </a:r>
            <a:r>
              <a:rPr b="1" lang="es" sz="1350">
                <a:highlight>
                  <a:schemeClr val="accent6"/>
                </a:highlight>
                <a:latin typeface="DM Sans"/>
                <a:ea typeface="DM Sans"/>
                <a:cs typeface="DM Sans"/>
                <a:sym typeface="DM Sans"/>
              </a:rPr>
              <a:t>sin nombr</a:t>
            </a:r>
            <a:r>
              <a:rPr b="1" lang="es" sz="1350">
                <a:highlight>
                  <a:schemeClr val="accent6"/>
                </a:highlight>
                <a:latin typeface="DM Sans"/>
                <a:ea typeface="DM Sans"/>
                <a:cs typeface="DM Sans"/>
                <a:sym typeface="DM Sans"/>
              </a:rPr>
              <a:t>e</a:t>
            </a:r>
            <a:r>
              <a:rPr lang="es" sz="1350">
                <a:highlight>
                  <a:schemeClr val="accent6"/>
                </a:highlight>
                <a:latin typeface="DM Sans"/>
                <a:ea typeface="DM Sans"/>
                <a:cs typeface="DM Sans"/>
                <a:sym typeface="DM Sans"/>
              </a:rPr>
              <a:t> y se utiliza para ser pasada como parámetro o asignada a una variable</a:t>
            </a:r>
            <a:r>
              <a:rPr lang="es" sz="1350">
                <a:highlight>
                  <a:schemeClr val="accent6"/>
                </a:highlight>
                <a:latin typeface="DM Sans"/>
                <a:ea typeface="DM Sans"/>
                <a:cs typeface="DM Sans"/>
                <a:sym typeface="DM Sans"/>
              </a:rPr>
              <a:t>.</a:t>
            </a:r>
            <a:r>
              <a:rPr lang="es" sz="1350">
                <a:latin typeface="DM Sans"/>
                <a:ea typeface="DM Sans"/>
                <a:cs typeface="DM Sans"/>
                <a:sym typeface="DM Sans"/>
              </a:rPr>
              <a:t> En el caso de asignarla a una variable, pueden llamar usando el identificador de la variable declarada.</a:t>
            </a:r>
            <a:endParaRPr sz="1350">
              <a:latin typeface="DM Sans"/>
              <a:ea typeface="DM Sans"/>
              <a:cs typeface="DM Sans"/>
              <a:sym typeface="DM Sans"/>
            </a:endParaRPr>
          </a:p>
        </p:txBody>
      </p:sp>
      <p:sp>
        <p:nvSpPr>
          <p:cNvPr id="298" name="Google Shape;298;p47"/>
          <p:cNvSpPr txBox="1"/>
          <p:nvPr/>
        </p:nvSpPr>
        <p:spPr>
          <a:xfrm>
            <a:off x="475500" y="2614000"/>
            <a:ext cx="8193000" cy="1977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s" sz="1200">
                <a:solidFill>
                  <a:srgbClr val="6272A4"/>
                </a:solidFill>
                <a:highlight>
                  <a:srgbClr val="000000"/>
                </a:highlight>
                <a:latin typeface="Courier New"/>
                <a:ea typeface="Courier New"/>
                <a:cs typeface="Courier New"/>
                <a:sym typeface="Courier New"/>
              </a:rPr>
              <a:t>//Generalmente, las funciones anónimas se asignan a variables declaradas como constantes</a:t>
            </a:r>
            <a:endParaRPr sz="1200">
              <a:solidFill>
                <a:srgbClr val="6272A4"/>
              </a:solidFill>
              <a:highlight>
                <a:srgbClr val="000000"/>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 </a:t>
            </a:r>
            <a:r>
              <a:rPr lang="es" sz="1600">
                <a:solidFill>
                  <a:srgbClr val="FF79C6"/>
                </a:solidFill>
                <a:latin typeface="Courier New"/>
                <a:ea typeface="Courier New"/>
                <a:cs typeface="Courier New"/>
                <a:sym typeface="Courier New"/>
              </a:rPr>
              <a:t>return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resta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function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 </a:t>
            </a:r>
            <a:r>
              <a:rPr lang="es" sz="1600">
                <a:solidFill>
                  <a:srgbClr val="FF79C6"/>
                </a:solidFill>
                <a:latin typeface="Courier New"/>
                <a:ea typeface="Courier New"/>
                <a:cs typeface="Courier New"/>
                <a:sym typeface="Courier New"/>
              </a:rPr>
              <a:t>return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15</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20</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resta</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15</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 )</a:t>
            </a:r>
            <a:endParaRPr>
              <a:solidFill>
                <a:srgbClr val="99CF50"/>
              </a:solidFill>
              <a:highlight>
                <a:srgbClr val="000000"/>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 flecha</a:t>
            </a:r>
            <a:endParaRPr b="1" sz="4000">
              <a:solidFill>
                <a:schemeClr val="dk1"/>
              </a:solidFill>
              <a:latin typeface="DM Sans"/>
              <a:ea typeface="DM Sans"/>
              <a:cs typeface="DM Sans"/>
              <a:sym typeface="DM Sans"/>
            </a:endParaRPr>
          </a:p>
        </p:txBody>
      </p:sp>
      <p:sp>
        <p:nvSpPr>
          <p:cNvPr id="304" name="Google Shape;304;p48"/>
          <p:cNvSpPr txBox="1"/>
          <p:nvPr/>
        </p:nvSpPr>
        <p:spPr>
          <a:xfrm>
            <a:off x="475500" y="1277625"/>
            <a:ext cx="8193000" cy="1015800"/>
          </a:xfrm>
          <a:prstGeom prst="rect">
            <a:avLst/>
          </a:prstGeom>
          <a:noFill/>
          <a:ln>
            <a:noFill/>
          </a:ln>
        </p:spPr>
        <p:txBody>
          <a:bodyPr anchorCtr="0" anchor="t" bIns="91425" lIns="91425" spcFirstLastPara="1" rIns="91425" wrap="square" tIns="91425">
            <a:spAutoFit/>
          </a:bodyPr>
          <a:lstStyle/>
          <a:p>
            <a:pPr indent="0" lvl="0" marL="0" marR="2614700" rtl="0" algn="l">
              <a:spcBef>
                <a:spcPts val="0"/>
              </a:spcBef>
              <a:spcAft>
                <a:spcPts val="0"/>
              </a:spcAft>
              <a:buNone/>
            </a:pPr>
            <a:r>
              <a:rPr lang="es" sz="1350">
                <a:highlight>
                  <a:schemeClr val="accent6"/>
                </a:highlight>
                <a:latin typeface="DM Sans"/>
                <a:ea typeface="DM Sans"/>
                <a:cs typeface="DM Sans"/>
                <a:sym typeface="DM Sans"/>
              </a:rPr>
              <a:t>Identificamos a las funciones flechas como funciones </a:t>
            </a:r>
            <a:r>
              <a:rPr b="1" lang="es" sz="1350">
                <a:highlight>
                  <a:schemeClr val="accent6"/>
                </a:highlight>
                <a:latin typeface="DM Sans"/>
                <a:ea typeface="DM Sans"/>
                <a:cs typeface="DM Sans"/>
                <a:sym typeface="DM Sans"/>
              </a:rPr>
              <a:t>anónimas de sintaxis simplificada</a:t>
            </a:r>
            <a:r>
              <a:rPr lang="es" sz="1350">
                <a:highlight>
                  <a:schemeClr val="accent6"/>
                </a:highlight>
                <a:latin typeface="DM Sans"/>
                <a:ea typeface="DM Sans"/>
                <a:cs typeface="DM Sans"/>
                <a:sym typeface="DM Sans"/>
              </a:rPr>
              <a:t>. </a:t>
            </a:r>
            <a:r>
              <a:rPr lang="es" sz="1350">
                <a:latin typeface="DM Sans"/>
                <a:ea typeface="DM Sans"/>
                <a:cs typeface="DM Sans"/>
                <a:sym typeface="DM Sans"/>
              </a:rPr>
              <a:t>Están disponibles desde la versión ES6 de JavaScript, no usan la palabra </a:t>
            </a:r>
            <a:r>
              <a:rPr lang="es" sz="1350">
                <a:highlight>
                  <a:schemeClr val="accent4"/>
                </a:highlight>
                <a:latin typeface="DM Sans"/>
                <a:ea typeface="DM Sans"/>
                <a:cs typeface="DM Sans"/>
                <a:sym typeface="DM Sans"/>
              </a:rPr>
              <a:t>function</a:t>
            </a:r>
            <a:r>
              <a:rPr lang="es" sz="1350">
                <a:latin typeface="DM Sans"/>
                <a:ea typeface="DM Sans"/>
                <a:cs typeface="DM Sans"/>
                <a:sym typeface="DM Sans"/>
              </a:rPr>
              <a:t> pero usa </a:t>
            </a:r>
            <a:r>
              <a:rPr lang="es" sz="1350">
                <a:highlight>
                  <a:schemeClr val="accent4"/>
                </a:highlight>
                <a:latin typeface="DM Sans"/>
                <a:ea typeface="DM Sans"/>
                <a:cs typeface="DM Sans"/>
                <a:sym typeface="DM Sans"/>
              </a:rPr>
              <a:t>=&gt; (flecha)</a:t>
            </a:r>
            <a:r>
              <a:rPr lang="es" sz="1350">
                <a:latin typeface="DM Sans"/>
                <a:ea typeface="DM Sans"/>
                <a:cs typeface="DM Sans"/>
                <a:sym typeface="DM Sans"/>
              </a:rPr>
              <a:t> entre los parámetros y el bloque.</a:t>
            </a:r>
            <a:endParaRPr sz="1350">
              <a:latin typeface="DM Sans"/>
              <a:ea typeface="DM Sans"/>
              <a:cs typeface="DM Sans"/>
              <a:sym typeface="DM Sans"/>
            </a:endParaRPr>
          </a:p>
        </p:txBody>
      </p:sp>
      <p:sp>
        <p:nvSpPr>
          <p:cNvPr id="305" name="Google Shape;305;p48"/>
          <p:cNvSpPr txBox="1"/>
          <p:nvPr/>
        </p:nvSpPr>
        <p:spPr>
          <a:xfrm>
            <a:off x="475500" y="2498750"/>
            <a:ext cx="8193000" cy="209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=&gt;</a:t>
            </a:r>
            <a:r>
              <a:rPr lang="es" sz="1600">
                <a:solidFill>
                  <a:srgbClr val="F8F8F2"/>
                </a:solidFill>
                <a:latin typeface="Courier New"/>
                <a:ea typeface="Courier New"/>
                <a:cs typeface="Courier New"/>
                <a:sym typeface="Courier New"/>
              </a:rPr>
              <a:t> { </a:t>
            </a:r>
            <a:r>
              <a:rPr lang="es" sz="1600">
                <a:solidFill>
                  <a:srgbClr val="FF79C6"/>
                </a:solidFill>
                <a:latin typeface="Courier New"/>
                <a:ea typeface="Courier New"/>
                <a:cs typeface="Courier New"/>
                <a:sym typeface="Courier New"/>
              </a:rPr>
              <a:t>return</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6272A4"/>
                </a:solidFill>
                <a:latin typeface="Courier New"/>
                <a:ea typeface="Courier New"/>
                <a:cs typeface="Courier New"/>
                <a:sym typeface="Courier New"/>
              </a:rPr>
              <a:t>//Si es una función de una sola línea con retorno podemos evitar escribir el cuerpo.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FF79C6"/>
                </a:solidFill>
                <a:latin typeface="Courier New"/>
                <a:ea typeface="Courier New"/>
                <a:cs typeface="Courier New"/>
                <a:sym typeface="Courier New"/>
              </a:rPr>
              <a:t>const</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resta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=&gt;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a</a:t>
            </a:r>
            <a:r>
              <a:rPr lang="es" sz="1600">
                <a:solidFill>
                  <a:srgbClr val="F8F8F2"/>
                </a:solidFill>
                <a:latin typeface="Courier New"/>
                <a:ea typeface="Courier New"/>
                <a:cs typeface="Courier New"/>
                <a:sym typeface="Courier New"/>
              </a:rPr>
              <a:t> </a:t>
            </a:r>
            <a:r>
              <a:rPr lang="es" sz="1600">
                <a:solidFill>
                  <a:srgbClr val="FF79C6"/>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i="1" lang="es" sz="1600">
                <a:solidFill>
                  <a:srgbClr val="FFB86C"/>
                </a:solidFill>
                <a:latin typeface="Courier New"/>
                <a:ea typeface="Courier New"/>
                <a:cs typeface="Courier New"/>
                <a:sym typeface="Courier New"/>
              </a:rPr>
              <a:t>b</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suma</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15</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20</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BD93F9"/>
                </a:solidFill>
                <a:latin typeface="Courier New"/>
                <a:ea typeface="Courier New"/>
                <a:cs typeface="Courier New"/>
                <a:sym typeface="Courier New"/>
              </a:rPr>
              <a:t>console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log</a:t>
            </a:r>
            <a:r>
              <a:rPr lang="es" sz="1600">
                <a:solidFill>
                  <a:srgbClr val="F8F8F2"/>
                </a:solidFill>
                <a:latin typeface="Courier New"/>
                <a:ea typeface="Courier New"/>
                <a:cs typeface="Courier New"/>
                <a:sym typeface="Courier New"/>
              </a:rPr>
              <a:t>( </a:t>
            </a:r>
            <a:r>
              <a:rPr lang="es" sz="1600">
                <a:solidFill>
                  <a:srgbClr val="50FA7B"/>
                </a:solidFill>
                <a:latin typeface="Courier New"/>
                <a:ea typeface="Courier New"/>
                <a:cs typeface="Courier New"/>
                <a:sym typeface="Courier New"/>
              </a:rPr>
              <a:t>resta</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20</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5</a:t>
            </a:r>
            <a:r>
              <a:rPr lang="es"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p:nvPr/>
        </p:nvSpPr>
        <p:spPr>
          <a:xfrm>
            <a:off x="4585600" y="914600"/>
            <a:ext cx="3402600" cy="147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9"/>
          <p:cNvSpPr txBox="1"/>
          <p:nvPr/>
        </p:nvSpPr>
        <p:spPr>
          <a:xfrm>
            <a:off x="475500" y="532375"/>
            <a:ext cx="8193000" cy="68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600">
                <a:solidFill>
                  <a:schemeClr val="dk1"/>
                </a:solidFill>
                <a:latin typeface="DM Sans"/>
                <a:ea typeface="DM Sans"/>
                <a:cs typeface="DM Sans"/>
                <a:sym typeface="DM Sans"/>
              </a:rPr>
              <a:t>Ejemplo aplicado: Calcular precio</a:t>
            </a:r>
            <a:endParaRPr b="1" sz="3600">
              <a:solidFill>
                <a:schemeClr val="dk1"/>
              </a:solidFill>
              <a:latin typeface="DM Sans"/>
              <a:ea typeface="DM Sans"/>
              <a:cs typeface="DM Sans"/>
              <a:sym typeface="DM Sans"/>
            </a:endParaRPr>
          </a:p>
        </p:txBody>
      </p:sp>
      <p:sp>
        <p:nvSpPr>
          <p:cNvPr id="312" name="Google Shape;312;p49"/>
          <p:cNvSpPr txBox="1"/>
          <p:nvPr/>
        </p:nvSpPr>
        <p:spPr>
          <a:xfrm>
            <a:off x="475500" y="1215775"/>
            <a:ext cx="8193000" cy="3331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const</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suma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a:t>
            </a:r>
            <a:r>
              <a:rPr lang="es">
                <a:solidFill>
                  <a:srgbClr val="F8F8F2"/>
                </a:solidFill>
                <a:latin typeface="Courier New"/>
                <a:ea typeface="Courier New"/>
                <a:cs typeface="Courier New"/>
                <a:sym typeface="Courier New"/>
              </a:rPr>
              <a:t>,</a:t>
            </a:r>
            <a:r>
              <a:rPr i="1" lang="es">
                <a:solidFill>
                  <a:srgbClr val="FFB86C"/>
                </a:solidFill>
                <a:latin typeface="Courier New"/>
                <a:ea typeface="Courier New"/>
                <a:cs typeface="Courier New"/>
                <a:sym typeface="Courier New"/>
              </a:rPr>
              <a:t>b</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=&gt;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b</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const</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resta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a:t>
            </a:r>
            <a:r>
              <a:rPr lang="es">
                <a:solidFill>
                  <a:srgbClr val="F8F8F2"/>
                </a:solidFill>
                <a:latin typeface="Courier New"/>
                <a:ea typeface="Courier New"/>
                <a:cs typeface="Courier New"/>
                <a:sym typeface="Courier New"/>
              </a:rPr>
              <a:t>,</a:t>
            </a:r>
            <a:r>
              <a:rPr i="1" lang="es">
                <a:solidFill>
                  <a:srgbClr val="FFB86C"/>
                </a:solidFill>
                <a:latin typeface="Courier New"/>
                <a:ea typeface="Courier New"/>
                <a:cs typeface="Courier New"/>
                <a:sym typeface="Courier New"/>
              </a:rPr>
              <a:t>b</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=&gt;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b</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300">
                <a:solidFill>
                  <a:srgbClr val="6272A4"/>
                </a:solidFill>
                <a:latin typeface="Courier New"/>
                <a:ea typeface="Courier New"/>
                <a:cs typeface="Courier New"/>
                <a:sym typeface="Courier New"/>
              </a:rPr>
              <a:t>//Si una función es una sola línea con retorno y un parámetro puede evitar escribir los ()</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const</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iva</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x</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=&gt;</a:t>
            </a:r>
            <a:r>
              <a:rPr lang="es">
                <a:solidFill>
                  <a:srgbClr val="F8F8F2"/>
                </a:solidFill>
                <a:latin typeface="Courier New"/>
                <a:ea typeface="Courier New"/>
                <a:cs typeface="Courier New"/>
                <a:sym typeface="Courier New"/>
              </a:rPr>
              <a:t> </a:t>
            </a:r>
            <a:r>
              <a:rPr i="1" lang="es">
                <a:solidFill>
                  <a:srgbClr val="FFB86C"/>
                </a:solidFill>
                <a:latin typeface="Courier New"/>
                <a:ea typeface="Courier New"/>
                <a:cs typeface="Courier New"/>
                <a:sym typeface="Courier New"/>
              </a:rPr>
              <a:t>x</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0.21</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precioProducto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500</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descuento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50</a:t>
            </a:r>
            <a:r>
              <a:rPr lang="es">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6272A4"/>
                </a:solidFill>
                <a:latin typeface="Courier New"/>
                <a:ea typeface="Courier New"/>
                <a:cs typeface="Courier New"/>
                <a:sym typeface="Courier New"/>
              </a:rPr>
              <a:t>//Calculo el precioProducto + IVA - descuento</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FF79C6"/>
                </a:solidFill>
                <a:latin typeface="Courier New"/>
                <a:ea typeface="Courier New"/>
                <a:cs typeface="Courier New"/>
                <a:sym typeface="Courier New"/>
              </a:rPr>
              <a:t>let</a:t>
            </a:r>
            <a:r>
              <a:rPr lang="es">
                <a:solidFill>
                  <a:srgbClr val="F8F8F2"/>
                </a:solidFill>
                <a:latin typeface="Courier New"/>
                <a:ea typeface="Courier New"/>
                <a:cs typeface="Courier New"/>
                <a:sym typeface="Courier New"/>
              </a:rPr>
              <a:t> nuevoPrecio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50FA7B"/>
                </a:solidFill>
                <a:latin typeface="Courier New"/>
                <a:ea typeface="Courier New"/>
                <a:cs typeface="Courier New"/>
                <a:sym typeface="Courier New"/>
              </a:rPr>
              <a:t>resta</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suma</a:t>
            </a:r>
            <a:r>
              <a:rPr lang="es">
                <a:solidFill>
                  <a:srgbClr val="F8F8F2"/>
                </a:solidFill>
                <a:latin typeface="Courier New"/>
                <a:ea typeface="Courier New"/>
                <a:cs typeface="Courier New"/>
                <a:sym typeface="Courier New"/>
              </a:rPr>
              <a:t>(precioProducto, </a:t>
            </a:r>
            <a:r>
              <a:rPr lang="es">
                <a:solidFill>
                  <a:srgbClr val="50FA7B"/>
                </a:solidFill>
                <a:latin typeface="Courier New"/>
                <a:ea typeface="Courier New"/>
                <a:cs typeface="Courier New"/>
                <a:sym typeface="Courier New"/>
              </a:rPr>
              <a:t>iva</a:t>
            </a:r>
            <a:r>
              <a:rPr lang="es">
                <a:solidFill>
                  <a:srgbClr val="F8F8F2"/>
                </a:solidFill>
                <a:latin typeface="Courier New"/>
                <a:ea typeface="Courier New"/>
                <a:cs typeface="Courier New"/>
                <a:sym typeface="Courier New"/>
              </a:rPr>
              <a:t>(precioProducto)), descuento) </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BD93F9"/>
                </a:solidFill>
                <a:latin typeface="Courier New"/>
                <a:ea typeface="Courier New"/>
                <a:cs typeface="Courier New"/>
                <a:sym typeface="Courier New"/>
              </a:rPr>
              <a:t>console</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log</a:t>
            </a:r>
            <a:r>
              <a:rPr lang="es">
                <a:solidFill>
                  <a:srgbClr val="F8F8F2"/>
                </a:solidFill>
                <a:latin typeface="Courier New"/>
                <a:ea typeface="Courier New"/>
                <a:cs typeface="Courier New"/>
                <a:sym typeface="Courier New"/>
              </a:rPr>
              <a:t>(nuevoPrecio)</a:t>
            </a:r>
            <a:endParaRPr sz="1450">
              <a:solidFill>
                <a:srgbClr val="6272A4"/>
              </a:solidFill>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i="1">
              <a:solidFill>
                <a:srgbClr val="AEAEAE"/>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C678DD"/>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18" name="Google Shape;318;p50"/>
          <p:cNvSpPr txBox="1"/>
          <p:nvPr/>
        </p:nvSpPr>
        <p:spPr>
          <a:xfrm>
            <a:off x="475500" y="1902150"/>
            <a:ext cx="7681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PRACTICAR LO VISTO!</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319" name="Google Shape;319;p50"/>
          <p:cNvGrpSpPr/>
          <p:nvPr/>
        </p:nvGrpSpPr>
        <p:grpSpPr>
          <a:xfrm>
            <a:off x="473351" y="619523"/>
            <a:ext cx="738900" cy="738900"/>
            <a:chOff x="473351" y="619523"/>
            <a:chExt cx="738900" cy="738900"/>
          </a:xfrm>
        </p:grpSpPr>
        <p:sp>
          <p:nvSpPr>
            <p:cNvPr id="320" name="Google Shape;320;p5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5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pSp>
        <p:nvGrpSpPr>
          <p:cNvPr id="326" name="Google Shape;326;p51"/>
          <p:cNvGrpSpPr/>
          <p:nvPr/>
        </p:nvGrpSpPr>
        <p:grpSpPr>
          <a:xfrm>
            <a:off x="4202551" y="905623"/>
            <a:ext cx="738900" cy="738900"/>
            <a:chOff x="7208351" y="2467173"/>
            <a:chExt cx="738900" cy="738900"/>
          </a:xfrm>
        </p:grpSpPr>
        <p:sp>
          <p:nvSpPr>
            <p:cNvPr id="327" name="Google Shape;327;p5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5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29" name="Google Shape;329;p51"/>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Primera 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330" name="Google Shape;330;p51"/>
          <p:cNvSpPr txBox="1"/>
          <p:nvPr/>
        </p:nvSpPr>
        <p:spPr>
          <a:xfrm>
            <a:off x="987300" y="3129675"/>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Empieza a armar la estructura inicial de tu proyecto integrador.</a:t>
            </a:r>
            <a:endParaRPr sz="200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nvSpPr>
        <p:spPr>
          <a:xfrm>
            <a:off x="475500" y="807438"/>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Compuesta por…</a:t>
            </a:r>
            <a:endParaRPr b="1" sz="4000">
              <a:solidFill>
                <a:schemeClr val="dk1"/>
              </a:solidFill>
              <a:latin typeface="DM Sans"/>
              <a:ea typeface="DM Sans"/>
              <a:cs typeface="DM Sans"/>
              <a:sym typeface="DM Sans"/>
            </a:endParaRPr>
          </a:p>
        </p:txBody>
      </p:sp>
      <p:sp>
        <p:nvSpPr>
          <p:cNvPr id="336" name="Google Shape;336;p52"/>
          <p:cNvSpPr txBox="1"/>
          <p:nvPr/>
        </p:nvSpPr>
        <p:spPr>
          <a:xfrm>
            <a:off x="481625" y="2057050"/>
            <a:ext cx="4730100" cy="1816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Crear un algoritmo con un condicional.</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Crear un algoritmo utilizando un ciclo.</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Armar un simulador interactivo, la estructura final de tu proyecto integrador.</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Recuerden que </a:t>
            </a:r>
            <a:r>
              <a:rPr b="1" lang="es" sz="1350">
                <a:solidFill>
                  <a:schemeClr val="dk1"/>
                </a:solidFill>
                <a:latin typeface="DM Sans"/>
                <a:ea typeface="DM Sans"/>
                <a:cs typeface="DM Sans"/>
                <a:sym typeface="DM Sans"/>
              </a:rPr>
              <a:t>tendrán hasta 7 días para resolver la entrega y subirla</a:t>
            </a:r>
            <a:r>
              <a:rPr lang="es" sz="1350">
                <a:solidFill>
                  <a:schemeClr val="dk1"/>
                </a:solidFill>
                <a:latin typeface="DM Sans"/>
                <a:ea typeface="DM Sans"/>
                <a:cs typeface="DM Sans"/>
                <a:sym typeface="DM Sans"/>
              </a:rPr>
              <a:t>.</a:t>
            </a:r>
            <a:endParaRPr b="1" sz="1350">
              <a:solidFill>
                <a:schemeClr val="dk1"/>
              </a:solidFill>
              <a:latin typeface="DM Sans"/>
              <a:ea typeface="DM Sans"/>
              <a:cs typeface="DM Sans"/>
              <a:sym typeface="DM Sans"/>
            </a:endParaRPr>
          </a:p>
        </p:txBody>
      </p:sp>
      <p:pic>
        <p:nvPicPr>
          <p:cNvPr id="337" name="Google Shape;337;p52"/>
          <p:cNvPicPr preferRelativeResize="0"/>
          <p:nvPr/>
        </p:nvPicPr>
        <p:blipFill>
          <a:blip r:embed="rId3">
            <a:alphaModFix/>
          </a:blip>
          <a:stretch>
            <a:fillRect/>
          </a:stretch>
        </p:blipFill>
        <p:spPr>
          <a:xfrm>
            <a:off x="5500586" y="1745375"/>
            <a:ext cx="3167915" cy="1895650"/>
          </a:xfrm>
          <a:prstGeom prst="rect">
            <a:avLst/>
          </a:prstGeom>
          <a:noFill/>
          <a:ln>
            <a:noFill/>
          </a:ln>
        </p:spPr>
      </p:pic>
      <p:grpSp>
        <p:nvGrpSpPr>
          <p:cNvPr id="338" name="Google Shape;338;p52"/>
          <p:cNvGrpSpPr/>
          <p:nvPr/>
        </p:nvGrpSpPr>
        <p:grpSpPr>
          <a:xfrm>
            <a:off x="457356" y="468275"/>
            <a:ext cx="8215794" cy="431100"/>
            <a:chOff x="457356" y="468275"/>
            <a:chExt cx="8215794" cy="431100"/>
          </a:xfrm>
        </p:grpSpPr>
        <p:grpSp>
          <p:nvGrpSpPr>
            <p:cNvPr id="339" name="Google Shape;339;p52"/>
            <p:cNvGrpSpPr/>
            <p:nvPr/>
          </p:nvGrpSpPr>
          <p:grpSpPr>
            <a:xfrm>
              <a:off x="457356" y="468297"/>
              <a:ext cx="431074" cy="431074"/>
              <a:chOff x="7208351" y="2467173"/>
              <a:chExt cx="738900" cy="738900"/>
            </a:xfrm>
          </p:grpSpPr>
          <p:sp>
            <p:nvSpPr>
              <p:cNvPr id="340" name="Google Shape;340;p5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5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42" name="Google Shape;342;p5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43" name="Google Shape;343;p5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Simulador interactivo</a:t>
            </a:r>
            <a:endParaRPr b="1" sz="4000">
              <a:solidFill>
                <a:schemeClr val="dk1"/>
              </a:solidFill>
              <a:latin typeface="DM Sans"/>
              <a:ea typeface="DM Sans"/>
              <a:cs typeface="DM Sans"/>
              <a:sym typeface="DM Sans"/>
            </a:endParaRPr>
          </a:p>
        </p:txBody>
      </p:sp>
      <p:pic>
        <p:nvPicPr>
          <p:cNvPr id="349" name="Google Shape;349;p5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50" name="Google Shape;350;p53"/>
          <p:cNvGrpSpPr/>
          <p:nvPr/>
        </p:nvGrpSpPr>
        <p:grpSpPr>
          <a:xfrm>
            <a:off x="457356" y="468275"/>
            <a:ext cx="8215794" cy="431100"/>
            <a:chOff x="457356" y="468275"/>
            <a:chExt cx="8215794" cy="431100"/>
          </a:xfrm>
        </p:grpSpPr>
        <p:grpSp>
          <p:nvGrpSpPr>
            <p:cNvPr id="351" name="Google Shape;351;p53"/>
            <p:cNvGrpSpPr/>
            <p:nvPr/>
          </p:nvGrpSpPr>
          <p:grpSpPr>
            <a:xfrm>
              <a:off x="457356" y="468297"/>
              <a:ext cx="431074" cy="431074"/>
              <a:chOff x="7208351" y="2467173"/>
              <a:chExt cx="738900" cy="738900"/>
            </a:xfrm>
          </p:grpSpPr>
          <p:sp>
            <p:nvSpPr>
              <p:cNvPr id="352" name="Google Shape;352;p5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53"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54" name="Google Shape;354;p5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55" name="Google Shape;355;p5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53"/>
          <p:cNvSpPr txBox="1"/>
          <p:nvPr/>
        </p:nvSpPr>
        <p:spPr>
          <a:xfrm>
            <a:off x="619588" y="1696625"/>
            <a:ext cx="3834600" cy="303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0" lvl="0" marL="0" rtl="0" algn="l">
              <a:lnSpc>
                <a:spcPct val="100000"/>
              </a:lnSpc>
              <a:spcBef>
                <a:spcPts val="0"/>
              </a:spcBef>
              <a:spcAft>
                <a:spcPts val="0"/>
              </a:spcAft>
              <a:buNone/>
            </a:pPr>
            <a:r>
              <a:rPr lang="es" sz="1250">
                <a:solidFill>
                  <a:srgbClr val="999999"/>
                </a:solidFill>
                <a:latin typeface="DM Sans"/>
                <a:ea typeface="DM Sans"/>
                <a:cs typeface="DM Sans"/>
                <a:sym typeface="DM Sans"/>
              </a:rPr>
              <a:t>Con los conocimientos vistos hasta el momento, empezarás a armar la estructura inicial de tu proyecto integrador. A partir de los ejemplos mostrados la primera clase, deberás:</a:t>
            </a:r>
            <a:endParaRPr sz="1250">
              <a:solidFill>
                <a:srgbClr val="999999"/>
              </a:solidFill>
              <a:latin typeface="DM Sans"/>
              <a:ea typeface="DM Sans"/>
              <a:cs typeface="DM Sans"/>
              <a:sym typeface="DM Sans"/>
            </a:endParaRPr>
          </a:p>
          <a:p>
            <a:pPr indent="-307975" lvl="0" marL="457200" rtl="0" algn="l">
              <a:lnSpc>
                <a:spcPct val="100000"/>
              </a:lnSpc>
              <a:spcBef>
                <a:spcPts val="80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Pensar el alcance de tu proyecto: ¿usarás un cotizador de seguros? ¿un simulador de créditos? ¿un simulador personalizado?</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Armar la estructura HTML del proyecto.</a:t>
            </a:r>
            <a:endParaRPr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b="1" lang="es" sz="1250">
                <a:solidFill>
                  <a:srgbClr val="999999"/>
                </a:solidFill>
                <a:latin typeface="DM Sans"/>
                <a:ea typeface="DM Sans"/>
                <a:cs typeface="DM Sans"/>
                <a:sym typeface="DM Sans"/>
              </a:rPr>
              <a:t>Incorporar lo ejercitado en las clases anteriores, algoritmo condicional y algoritmo con ciclo.</a:t>
            </a:r>
            <a:endParaRPr b="1" sz="1250">
              <a:solidFill>
                <a:srgbClr val="999999"/>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Utilizar funciones para realizar esas operaciones.</a:t>
            </a:r>
            <a:endParaRPr sz="1250">
              <a:solidFill>
                <a:srgbClr val="999999"/>
              </a:solidFill>
              <a:latin typeface="DM Sans"/>
              <a:ea typeface="DM Sans"/>
              <a:cs typeface="DM Sans"/>
              <a:sym typeface="DM Sans"/>
            </a:endParaRPr>
          </a:p>
        </p:txBody>
      </p:sp>
      <p:sp>
        <p:nvSpPr>
          <p:cNvPr id="357" name="Google Shape;357;p53"/>
          <p:cNvSpPr txBox="1"/>
          <p:nvPr/>
        </p:nvSpPr>
        <p:spPr>
          <a:xfrm>
            <a:off x="4689813" y="1696625"/>
            <a:ext cx="3834600" cy="121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latin typeface="DM Sans"/>
                <a:ea typeface="DM Sans"/>
                <a:cs typeface="DM Sans"/>
                <a:sym typeface="DM Sans"/>
              </a:rPr>
              <a:t>Formato</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Página HTML y código fuente en JavaScript. Debe identificar el apellido del alumno/a en el nombre de archivo comprimido por “</a:t>
            </a:r>
            <a:r>
              <a:rPr lang="es" sz="1350">
                <a:solidFill>
                  <a:srgbClr val="999999"/>
                </a:solidFill>
                <a:latin typeface="DM Sans"/>
                <a:ea typeface="DM Sans"/>
                <a:cs typeface="DM Sans"/>
                <a:sym typeface="DM Sans"/>
              </a:rPr>
              <a:t>“PreEntrega1+Apellido”</a:t>
            </a:r>
            <a:r>
              <a:rPr lang="es" sz="1250">
                <a:solidFill>
                  <a:srgbClr val="999999"/>
                </a:solidFill>
                <a:latin typeface="DM Sans"/>
                <a:ea typeface="DM Sans"/>
                <a:cs typeface="DM Sans"/>
                <a:sym typeface="DM Sans"/>
              </a:rPr>
              <a:t>”.</a:t>
            </a:r>
            <a:endParaRPr sz="125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N°3</a:t>
            </a:r>
            <a:endParaRPr>
              <a:latin typeface="DM Sans"/>
              <a:ea typeface="DM Sans"/>
              <a:cs typeface="DM Sans"/>
              <a:sym typeface="DM Sans"/>
            </a:endParaRPr>
          </a:p>
        </p:txBody>
      </p:sp>
      <p:sp>
        <p:nvSpPr>
          <p:cNvPr id="75" name="Google Shape;75;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6" name="Google Shape;76;p18"/>
          <p:cNvSpPr txBox="1"/>
          <p:nvPr/>
        </p:nvSpPr>
        <p:spPr>
          <a:xfrm>
            <a:off x="465275" y="1788450"/>
            <a:ext cx="38346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Ciclos en JS: </a:t>
            </a:r>
            <a:r>
              <a:rPr lang="es" sz="1350">
                <a:solidFill>
                  <a:schemeClr val="dk1"/>
                </a:solidFill>
                <a:latin typeface="DM Sans"/>
                <a:ea typeface="DM Sans"/>
                <a:cs typeface="DM Sans"/>
                <a:sym typeface="DM Sans"/>
              </a:rPr>
              <a:t>En programación, ciclo se refiere a un conjunto de indicaciones que se repiten bajo ciertas condiciones. Las estructuras de ciclos o cíclicas son las que debemos utilizar cuando necesitamos repetir ciertas operaciones de la misma manera durante N cantidad de veces.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Sentencia break:</a:t>
            </a:r>
            <a:r>
              <a:rPr lang="es" sz="1350">
                <a:solidFill>
                  <a:schemeClr val="dk1"/>
                </a:solidFill>
                <a:latin typeface="DM Sans"/>
                <a:ea typeface="DM Sans"/>
                <a:cs typeface="DM Sans"/>
                <a:sym typeface="DM Sans"/>
              </a:rPr>
              <a:t> A veces, cuando escribimos una estructura for, necesitamos que bajo cierta condición el ciclo se interrumpa. Para eso se utiliza esta sentencia.</a:t>
            </a:r>
            <a:endParaRPr sz="1350">
              <a:latin typeface="DM Sans"/>
              <a:ea typeface="DM Sans"/>
              <a:cs typeface="DM Sans"/>
              <a:sym typeface="DM Sans"/>
            </a:endParaRPr>
          </a:p>
        </p:txBody>
      </p:sp>
      <p:sp>
        <p:nvSpPr>
          <p:cNvPr id="77" name="Google Shape;77;p18"/>
          <p:cNvSpPr txBox="1"/>
          <p:nvPr/>
        </p:nvSpPr>
        <p:spPr>
          <a:xfrm>
            <a:off x="4519500" y="1788450"/>
            <a:ext cx="38346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Sentencia continue: </a:t>
            </a:r>
            <a:r>
              <a:rPr lang="es" sz="1350">
                <a:solidFill>
                  <a:schemeClr val="dk1"/>
                </a:solidFill>
                <a:latin typeface="DM Sans"/>
                <a:ea typeface="DM Sans"/>
                <a:cs typeface="DM Sans"/>
                <a:sym typeface="DM Sans"/>
              </a:rPr>
              <a:t>A veces, cuando escribimos una estructura for, necesitamos que bajo cierta condición, el ciclo saltee esa repetición y siga con la próxima. Para eso se utiliza esta sentencia.</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Estructura while: </a:t>
            </a:r>
            <a:r>
              <a:rPr lang="es" sz="1350">
                <a:solidFill>
                  <a:schemeClr val="dk1"/>
                </a:solidFill>
                <a:latin typeface="DM Sans"/>
                <a:ea typeface="DM Sans"/>
                <a:cs typeface="DM Sans"/>
                <a:sym typeface="DM Sans"/>
              </a:rPr>
              <a:t>permite crear bucles que se ejecutan ninguna o más veces, dependiendo de la condición indicada.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Declarar función: </a:t>
            </a:r>
            <a:r>
              <a:rPr lang="es" sz="1350">
                <a:solidFill>
                  <a:schemeClr val="dk1"/>
                </a:solidFill>
                <a:latin typeface="DM Sans"/>
                <a:ea typeface="DM Sans"/>
                <a:cs typeface="DM Sans"/>
                <a:sym typeface="DM Sans"/>
              </a:rPr>
              <a:t>Se dice declarar cuando uno define una función en el código.</a:t>
            </a:r>
            <a:endParaRPr sz="1350">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Simulador interactivo</a:t>
            </a:r>
            <a:endParaRPr b="1" sz="4000">
              <a:solidFill>
                <a:schemeClr val="dk1"/>
              </a:solidFill>
              <a:latin typeface="DM Sans"/>
              <a:ea typeface="DM Sans"/>
              <a:cs typeface="DM Sans"/>
              <a:sym typeface="DM Sans"/>
            </a:endParaRPr>
          </a:p>
        </p:txBody>
      </p:sp>
      <p:pic>
        <p:nvPicPr>
          <p:cNvPr id="363" name="Google Shape;363;p5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64" name="Google Shape;364;p54"/>
          <p:cNvGrpSpPr/>
          <p:nvPr/>
        </p:nvGrpSpPr>
        <p:grpSpPr>
          <a:xfrm>
            <a:off x="457356" y="468275"/>
            <a:ext cx="8215794" cy="431100"/>
            <a:chOff x="457356" y="468275"/>
            <a:chExt cx="8215794" cy="431100"/>
          </a:xfrm>
        </p:grpSpPr>
        <p:grpSp>
          <p:nvGrpSpPr>
            <p:cNvPr id="365" name="Google Shape;365;p54"/>
            <p:cNvGrpSpPr/>
            <p:nvPr/>
          </p:nvGrpSpPr>
          <p:grpSpPr>
            <a:xfrm>
              <a:off x="457356" y="468297"/>
              <a:ext cx="431074" cy="431074"/>
              <a:chOff x="7208351" y="2467173"/>
              <a:chExt cx="738900" cy="738900"/>
            </a:xfrm>
          </p:grpSpPr>
          <p:sp>
            <p:nvSpPr>
              <p:cNvPr id="366" name="Google Shape;366;p5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54"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68" name="Google Shape;368;p5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69" name="Google Shape;369;p5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54"/>
          <p:cNvSpPr txBox="1"/>
          <p:nvPr/>
        </p:nvSpPr>
        <p:spPr>
          <a:xfrm>
            <a:off x="619588" y="1548775"/>
            <a:ext cx="3834600" cy="3324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150">
                <a:latin typeface="DM Sans"/>
                <a:ea typeface="DM Sans"/>
                <a:cs typeface="DM Sans"/>
                <a:sym typeface="DM Sans"/>
              </a:rPr>
              <a:t>Aspectos a incluir</a:t>
            </a:r>
            <a:endParaRPr b="1" sz="1150">
              <a:latin typeface="DM Sans"/>
              <a:ea typeface="DM Sans"/>
              <a:cs typeface="DM Sans"/>
              <a:sym typeface="DM Sans"/>
            </a:endParaRPr>
          </a:p>
          <a:p>
            <a:pPr indent="0" lvl="0" marL="0" rtl="0" algn="l">
              <a:lnSpc>
                <a:spcPct val="30000"/>
              </a:lnSpc>
              <a:spcBef>
                <a:spcPts val="0"/>
              </a:spcBef>
              <a:spcAft>
                <a:spcPts val="0"/>
              </a:spcAft>
              <a:buNone/>
            </a:pPr>
            <a:r>
              <a:t/>
            </a:r>
            <a:endParaRPr b="1" sz="1050">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Archivo HTML y Archivo JS, referenciado en el HTML por etiqueta &lt;script src="js/miarchivo.js"&gt;&lt;/script&gt;, que incluya la definición de un algoritmo en JavaScript que emplee funciones para resolver el procesamiento principal del simulador</a:t>
            </a:r>
            <a:endParaRPr sz="10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050">
              <a:latin typeface="DM Sans"/>
              <a:ea typeface="DM Sans"/>
              <a:cs typeface="DM Sans"/>
              <a:sym typeface="DM Sans"/>
            </a:endParaRPr>
          </a:p>
          <a:p>
            <a:pPr indent="0" lvl="0" marL="0" rtl="0" algn="l">
              <a:lnSpc>
                <a:spcPct val="100000"/>
              </a:lnSpc>
              <a:spcBef>
                <a:spcPts val="0"/>
              </a:spcBef>
              <a:spcAft>
                <a:spcPts val="0"/>
              </a:spcAft>
              <a:buNone/>
            </a:pPr>
            <a:r>
              <a:rPr b="1" lang="es" sz="1150">
                <a:latin typeface="DM Sans"/>
                <a:ea typeface="DM Sans"/>
                <a:cs typeface="DM Sans"/>
                <a:sym typeface="DM Sans"/>
              </a:rPr>
              <a:t>Ejemplo</a:t>
            </a:r>
            <a:endParaRPr b="1" sz="1150">
              <a:latin typeface="DM Sans"/>
              <a:ea typeface="DM Sans"/>
              <a:cs typeface="DM Sans"/>
              <a:sym typeface="DM Sans"/>
            </a:endParaRPr>
          </a:p>
          <a:p>
            <a:pPr indent="0" lvl="0" marL="0" rtl="0" algn="l">
              <a:lnSpc>
                <a:spcPct val="30000"/>
              </a:lnSpc>
              <a:spcBef>
                <a:spcPts val="0"/>
              </a:spcBef>
              <a:spcAft>
                <a:spcPts val="0"/>
              </a:spcAft>
              <a:buNone/>
            </a:pPr>
            <a:r>
              <a:t/>
            </a:r>
            <a:endParaRPr b="1" sz="1050">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costo total de productos y/o servicios seleccionados por el usuario.</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pagos en cuotas sobre un monto determinado.</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valor final de un producto seleccionado en función de impuestos y descuentos.</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tiempo de espera promedio en relación con la cantidad de turnos registrados.</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edad promedio de personas registradas.</a:t>
            </a:r>
            <a:endParaRPr sz="1050">
              <a:solidFill>
                <a:srgbClr val="999999"/>
              </a:solidFill>
              <a:latin typeface="DM Sans"/>
              <a:ea typeface="DM Sans"/>
              <a:cs typeface="DM Sans"/>
              <a:sym typeface="DM Sans"/>
            </a:endParaRPr>
          </a:p>
          <a:p>
            <a:pPr indent="-295275" lvl="0" marL="457200" rtl="0" algn="l">
              <a:lnSpc>
                <a:spcPct val="100000"/>
              </a:lnSpc>
              <a:spcBef>
                <a:spcPts val="0"/>
              </a:spcBef>
              <a:spcAft>
                <a:spcPts val="0"/>
              </a:spcAft>
              <a:buClr>
                <a:schemeClr val="accent4"/>
              </a:buClr>
              <a:buSzPts val="1050"/>
              <a:buFont typeface="DM Sans"/>
              <a:buChar char="✓"/>
            </a:pPr>
            <a:r>
              <a:rPr lang="es" sz="1050">
                <a:solidFill>
                  <a:srgbClr val="999999"/>
                </a:solidFill>
                <a:latin typeface="DM Sans"/>
                <a:ea typeface="DM Sans"/>
                <a:cs typeface="DM Sans"/>
                <a:sym typeface="DM Sans"/>
              </a:rPr>
              <a:t>Calcular nota final de alumnos ingresados.</a:t>
            </a:r>
            <a:endParaRPr sz="1050">
              <a:solidFill>
                <a:srgbClr val="999999"/>
              </a:solidFill>
              <a:latin typeface="DM Sans"/>
              <a:ea typeface="DM Sans"/>
              <a:cs typeface="DM Sans"/>
              <a:sym typeface="DM Sans"/>
            </a:endParaRPr>
          </a:p>
        </p:txBody>
      </p:sp>
      <p:sp>
        <p:nvSpPr>
          <p:cNvPr id="371" name="Google Shape;371;p54"/>
          <p:cNvSpPr txBox="1"/>
          <p:nvPr/>
        </p:nvSpPr>
        <p:spPr>
          <a:xfrm>
            <a:off x="4689813" y="1548775"/>
            <a:ext cx="3834600" cy="2613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150">
                <a:latin typeface="DM Sans"/>
                <a:ea typeface="DM Sans"/>
                <a:cs typeface="DM Sans"/>
                <a:sym typeface="DM Sans"/>
              </a:rPr>
              <a:t>Sugerencias</a:t>
            </a:r>
            <a:endParaRPr b="1" sz="1150">
              <a:latin typeface="DM Sans"/>
              <a:ea typeface="DM Sans"/>
              <a:cs typeface="DM Sans"/>
              <a:sym typeface="DM Sans"/>
            </a:endParaRPr>
          </a:p>
          <a:p>
            <a:pPr indent="0" lvl="0" marL="0" rtl="0" algn="l">
              <a:lnSpc>
                <a:spcPct val="30000"/>
              </a:lnSpc>
              <a:spcBef>
                <a:spcPts val="0"/>
              </a:spcBef>
              <a:spcAft>
                <a:spcPts val="0"/>
              </a:spcAft>
              <a:buNone/>
            </a:pPr>
            <a:r>
              <a:t/>
            </a:r>
            <a:endParaRPr b="1" sz="1050">
              <a:latin typeface="DM Sans"/>
              <a:ea typeface="DM Sans"/>
              <a:cs typeface="DM Sans"/>
              <a:sym typeface="DM Sans"/>
            </a:endParaRPr>
          </a:p>
          <a:p>
            <a:pPr indent="0" lvl="0" marL="0" rtl="0" algn="l">
              <a:spcBef>
                <a:spcPts val="0"/>
              </a:spcBef>
              <a:spcAft>
                <a:spcPts val="0"/>
              </a:spcAft>
              <a:buNone/>
            </a:pPr>
            <a:r>
              <a:rPr lang="es" sz="1050">
                <a:solidFill>
                  <a:srgbClr val="999999"/>
                </a:solidFill>
                <a:latin typeface="DM Sans"/>
                <a:ea typeface="DM Sans"/>
                <a:cs typeface="DM Sans"/>
                <a:sym typeface="DM Sans"/>
              </a:rPr>
              <a:t>Algunos criterios a tener en cuenta para seleccionar un proceso a simular por primera vez son: </a:t>
            </a:r>
            <a:endParaRPr sz="1050">
              <a:solidFill>
                <a:srgbClr val="999999"/>
              </a:solidFill>
              <a:latin typeface="DM Sans"/>
              <a:ea typeface="DM Sans"/>
              <a:cs typeface="DM Sans"/>
              <a:sym typeface="DM Sans"/>
            </a:endParaRPr>
          </a:p>
          <a:p>
            <a:pPr indent="-295275" lvl="0" marL="457200" rtl="0" algn="l">
              <a:spcBef>
                <a:spcPts val="800"/>
              </a:spcBef>
              <a:spcAft>
                <a:spcPts val="0"/>
              </a:spcAft>
              <a:buClr>
                <a:srgbClr val="EA90FF"/>
              </a:buClr>
              <a:buSzPts val="1050"/>
              <a:buFont typeface="DM Sans"/>
              <a:buChar char="✓"/>
            </a:pPr>
            <a:r>
              <a:rPr lang="es" sz="1050">
                <a:solidFill>
                  <a:srgbClr val="999999"/>
                </a:solidFill>
                <a:latin typeface="DM Sans"/>
                <a:ea typeface="DM Sans"/>
                <a:cs typeface="DM Sans"/>
                <a:sym typeface="DM Sans"/>
              </a:rPr>
              <a:t>“</a:t>
            </a:r>
            <a:r>
              <a:rPr b="1" lang="es" sz="1050">
                <a:solidFill>
                  <a:srgbClr val="999999"/>
                </a:solidFill>
                <a:latin typeface="DM Sans"/>
                <a:ea typeface="DM Sans"/>
                <a:cs typeface="DM Sans"/>
                <a:sym typeface="DM Sans"/>
              </a:rPr>
              <a:t>ELEGIR UN PROCESO BIEN CONOCIDO</a:t>
            </a:r>
            <a:r>
              <a:rPr lang="es" sz="1050">
                <a:solidFill>
                  <a:srgbClr val="999999"/>
                </a:solidFill>
                <a:latin typeface="DM Sans"/>
                <a:ea typeface="DM Sans"/>
                <a:cs typeface="DM Sans"/>
                <a:sym typeface="DM Sans"/>
              </a:rPr>
              <a:t>”: Si conozco una situación que implique adquirir cierta información y estoy bien familiarizado en “cómo se hace”, es más fácil traducir la solución a un lenguaje de programación.</a:t>
            </a:r>
            <a:endParaRPr sz="1050">
              <a:solidFill>
                <a:srgbClr val="999999"/>
              </a:solidFill>
              <a:latin typeface="DM Sans"/>
              <a:ea typeface="DM Sans"/>
              <a:cs typeface="DM Sans"/>
              <a:sym typeface="DM Sans"/>
            </a:endParaRPr>
          </a:p>
          <a:p>
            <a:pPr indent="-295275" lvl="0" marL="457200" rtl="0" algn="l">
              <a:spcBef>
                <a:spcPts val="0"/>
              </a:spcBef>
              <a:spcAft>
                <a:spcPts val="0"/>
              </a:spcAft>
              <a:buClr>
                <a:srgbClr val="EA90FF"/>
              </a:buClr>
              <a:buSzPts val="1050"/>
              <a:buFont typeface="DM Sans"/>
              <a:buChar char="✓"/>
            </a:pPr>
            <a:r>
              <a:rPr lang="es" sz="1050">
                <a:solidFill>
                  <a:srgbClr val="999999"/>
                </a:solidFill>
                <a:latin typeface="DM Sans"/>
                <a:ea typeface="DM Sans"/>
                <a:cs typeface="DM Sans"/>
                <a:sym typeface="DM Sans"/>
              </a:rPr>
              <a:t>“</a:t>
            </a:r>
            <a:r>
              <a:rPr b="1" lang="es" sz="1050">
                <a:solidFill>
                  <a:srgbClr val="999999"/>
                </a:solidFill>
                <a:latin typeface="DM Sans"/>
                <a:ea typeface="DM Sans"/>
                <a:cs typeface="DM Sans"/>
                <a:sym typeface="DM Sans"/>
              </a:rPr>
              <a:t>ELEGIR UN PROCESO QUE ME RESULTE INTERESANTE</a:t>
            </a:r>
            <a:r>
              <a:rPr lang="es" sz="1050">
                <a:solidFill>
                  <a:srgbClr val="999999"/>
                </a:solidFill>
                <a:latin typeface="DM Sans"/>
                <a:ea typeface="DM Sans"/>
                <a:cs typeface="DM Sans"/>
                <a:sym typeface="DM Sans"/>
              </a:rPr>
              <a:t>”: Si me siento motivado sobre el tema, es más llevadero enfrentar los retos de desarrollo e interpretación. Antes de programar existe la etapa de relevamiento y análisis que me permite identificar cómo solucionar el proceso.</a:t>
            </a:r>
            <a:endParaRPr sz="1050">
              <a:solidFill>
                <a:srgbClr val="999999"/>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6"/>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382" name="Google Shape;382;p56"/>
          <p:cNvSpPr txBox="1"/>
          <p:nvPr/>
        </p:nvSpPr>
        <p:spPr>
          <a:xfrm>
            <a:off x="3641425"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sobre esta clase</a:t>
            </a:r>
            <a:endParaRPr b="1" sz="4000">
              <a:solidFill>
                <a:srgbClr val="83AEFB"/>
              </a:solidFill>
              <a:latin typeface="DM Sans"/>
              <a:ea typeface="DM Sans"/>
              <a:cs typeface="DM Sans"/>
              <a:sym typeface="DM Sans"/>
            </a:endParaRPr>
          </a:p>
        </p:txBody>
      </p:sp>
      <p:sp>
        <p:nvSpPr>
          <p:cNvPr id="383" name="Google Shape;383;p56"/>
          <p:cNvSpPr txBox="1"/>
          <p:nvPr/>
        </p:nvSpPr>
        <p:spPr>
          <a:xfrm>
            <a:off x="3641425" y="24119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350">
                <a:latin typeface="DM Sans"/>
                <a:ea typeface="DM Sans"/>
                <a:cs typeface="DM Sans"/>
                <a:sym typeface="DM Sans"/>
              </a:rPr>
              <a:t>¡Terminamos el módulo 1: Conceptos básicos!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384" name="Google Shape;384;p56"/>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385" name="Google Shape;385;p56"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57"/>
          <p:cNvGrpSpPr/>
          <p:nvPr/>
        </p:nvGrpSpPr>
        <p:grpSpPr>
          <a:xfrm>
            <a:off x="473370" y="619431"/>
            <a:ext cx="738905" cy="738905"/>
            <a:chOff x="575612" y="1950748"/>
            <a:chExt cx="431100" cy="431100"/>
          </a:xfrm>
        </p:grpSpPr>
        <p:sp>
          <p:nvSpPr>
            <p:cNvPr id="391" name="Google Shape;391;p5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5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93" name="Google Shape;393;p5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94" name="Google Shape;394;p57"/>
          <p:cNvSpPr txBox="1"/>
          <p:nvPr/>
        </p:nvSpPr>
        <p:spPr>
          <a:xfrm>
            <a:off x="473350" y="1626100"/>
            <a:ext cx="77175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¿Te gustaría comprobar tus conocimientos de la clase?</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Para el profesor:</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Acceder a la carpeta “Quizzes” de la camada. </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Ingresar al formulario de la clase.</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Pulsar el botón “Invitar”. </a:t>
            </a:r>
            <a:endParaRPr sz="9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900">
                <a:solidFill>
                  <a:srgbClr val="B7B7B7"/>
                </a:solidFill>
                <a:latin typeface="DM Sans"/>
                <a:ea typeface="DM Sans"/>
                <a:cs typeface="DM Sans"/>
                <a:sym typeface="DM Sans"/>
              </a:rPr>
              <a:t>Copiar el enlace.</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Compartir el enlace a los alumnos a través del chat.</a:t>
            </a:r>
            <a:endParaRPr sz="2400">
              <a:solidFill>
                <a:srgbClr val="B7B7B7"/>
              </a:solidFill>
              <a:latin typeface="DM Sans"/>
              <a:ea typeface="DM Sans"/>
              <a:cs typeface="DM Sans"/>
              <a:sym typeface="DM Sans"/>
            </a:endParaRPr>
          </a:p>
        </p:txBody>
      </p:sp>
      <p:sp>
        <p:nvSpPr>
          <p:cNvPr id="395" name="Google Shape;395;p57"/>
          <p:cNvSpPr txBox="1"/>
          <p:nvPr/>
        </p:nvSpPr>
        <p:spPr>
          <a:xfrm>
            <a:off x="473350" y="2099125"/>
            <a:ext cx="71694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Te compartimos a través del chat de zoom</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el enlace a un breve quiz de tarea.</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 </a:t>
            </a:r>
            <a:endParaRPr sz="2000">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a:t>
            </a:r>
            <a:endParaRPr b="1" sz="4000">
              <a:solidFill>
                <a:schemeClr val="dk1"/>
              </a:solidFill>
              <a:latin typeface="DM Sans"/>
              <a:ea typeface="DM Sans"/>
              <a:cs typeface="DM Sans"/>
              <a:sym typeface="DM Sans"/>
            </a:endParaRPr>
          </a:p>
        </p:txBody>
      </p:sp>
      <p:grpSp>
        <p:nvGrpSpPr>
          <p:cNvPr id="401" name="Google Shape;401;p58"/>
          <p:cNvGrpSpPr/>
          <p:nvPr/>
        </p:nvGrpSpPr>
        <p:grpSpPr>
          <a:xfrm>
            <a:off x="457358" y="468285"/>
            <a:ext cx="431074" cy="431074"/>
            <a:chOff x="4202550" y="994173"/>
            <a:chExt cx="738900" cy="738900"/>
          </a:xfrm>
        </p:grpSpPr>
        <p:sp>
          <p:nvSpPr>
            <p:cNvPr id="402" name="Google Shape;402;p5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3" name="Google Shape;403;p5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04" name="Google Shape;404;p5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05" name="Google Shape;405;p58"/>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406" name="Google Shape;406;p58"/>
          <p:cNvSpPr txBox="1"/>
          <p:nvPr/>
        </p:nvSpPr>
        <p:spPr>
          <a:xfrm>
            <a:off x="457350" y="2068875"/>
            <a:ext cx="3834600" cy="97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Scope</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Te lo explico con gatitos</a:t>
            </a:r>
            <a:r>
              <a:rPr lang="es" sz="1350">
                <a:solidFill>
                  <a:srgbClr val="999999"/>
                </a:solidFill>
                <a:latin typeface="DM Sans"/>
                <a:ea typeface="DM Sans"/>
                <a:cs typeface="DM Sans"/>
                <a:sym typeface="DM Sans"/>
              </a:rPr>
              <a:t> </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
        <p:nvSpPr>
          <p:cNvPr id="407" name="Google Shape;407;p58"/>
          <p:cNvSpPr txBox="1"/>
          <p:nvPr/>
        </p:nvSpPr>
        <p:spPr>
          <a:xfrm>
            <a:off x="4546475" y="1981350"/>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Documentación</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5"/>
              </a:rPr>
              <a:t>Documentación LET</a:t>
            </a:r>
            <a:r>
              <a:rPr lang="es" sz="1350">
                <a:solidFill>
                  <a:srgbClr val="999999"/>
                </a:solidFill>
                <a:latin typeface="DM Sans"/>
                <a:ea typeface="DM Sans"/>
                <a:cs typeface="DM Sans"/>
                <a:sym typeface="DM Sans"/>
              </a:rPr>
              <a:t> </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6"/>
              </a:rPr>
              <a:t>Documentación CONST</a:t>
            </a:r>
            <a:r>
              <a:rPr lang="es" sz="1350">
                <a:solidFill>
                  <a:srgbClr val="999999"/>
                </a:solidFill>
                <a:latin typeface="DM Sans"/>
                <a:ea typeface="DM Sans"/>
                <a:cs typeface="DM Sans"/>
                <a:sym typeface="DM Sans"/>
              </a:rPr>
              <a:t> </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413" name="Google Shape;413;p59"/>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Parámetros y resultado de una función.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Variables locales y globales.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Funciones anónimas y flechas.</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2"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nvSpPr>
        <p:spPr>
          <a:xfrm>
            <a:off x="884625" y="468275"/>
            <a:ext cx="3259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CONCEPTOS CLASE 4</a:t>
            </a:r>
            <a:endParaRPr>
              <a:latin typeface="DM Sans"/>
              <a:ea typeface="DM Sans"/>
              <a:cs typeface="DM Sans"/>
              <a:sym typeface="DM Sans"/>
            </a:endParaRPr>
          </a:p>
        </p:txBody>
      </p:sp>
      <p:sp>
        <p:nvSpPr>
          <p:cNvPr id="84" name="Google Shape;84;p19"/>
          <p:cNvSpPr/>
          <p:nvPr/>
        </p:nvSpPr>
        <p:spPr>
          <a:xfrm>
            <a:off x="408650" y="959150"/>
            <a:ext cx="8321400" cy="2868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Funciones y propiedades básicas</a:t>
            </a:r>
            <a:endParaRPr sz="1200">
              <a:solidFill>
                <a:srgbClr val="FFFFFF"/>
              </a:solidFill>
              <a:latin typeface="DM Sans"/>
              <a:ea typeface="DM Sans"/>
              <a:cs typeface="DM Sans"/>
              <a:sym typeface="DM Sans"/>
            </a:endParaRPr>
          </a:p>
        </p:txBody>
      </p:sp>
      <p:sp>
        <p:nvSpPr>
          <p:cNvPr id="85" name="Google Shape;85;p19"/>
          <p:cNvSpPr/>
          <p:nvPr/>
        </p:nvSpPr>
        <p:spPr>
          <a:xfrm>
            <a:off x="1037843" y="1648017"/>
            <a:ext cx="1108500" cy="459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Definición</a:t>
            </a:r>
            <a:endParaRPr sz="1200">
              <a:solidFill>
                <a:srgbClr val="FFFFFF"/>
              </a:solidFill>
              <a:latin typeface="DM Sans"/>
              <a:ea typeface="DM Sans"/>
              <a:cs typeface="DM Sans"/>
              <a:sym typeface="DM Sans"/>
            </a:endParaRPr>
          </a:p>
        </p:txBody>
      </p:sp>
      <p:cxnSp>
        <p:nvCxnSpPr>
          <p:cNvPr id="86" name="Google Shape;86;p19"/>
          <p:cNvCxnSpPr>
            <a:stCxn id="84" idx="2"/>
            <a:endCxn id="85" idx="0"/>
          </p:cNvCxnSpPr>
          <p:nvPr/>
        </p:nvCxnSpPr>
        <p:spPr>
          <a:xfrm rot="5400000">
            <a:off x="2879750" y="-41650"/>
            <a:ext cx="402000" cy="2977200"/>
          </a:xfrm>
          <a:prstGeom prst="bentConnector3">
            <a:avLst>
              <a:gd fmla="val 50008" name="adj1"/>
            </a:avLst>
          </a:prstGeom>
          <a:noFill/>
          <a:ln cap="flat" cmpd="sng" w="9525">
            <a:solidFill>
              <a:srgbClr val="CCCCCC"/>
            </a:solidFill>
            <a:prstDash val="solid"/>
            <a:round/>
            <a:headEnd len="med" w="med" type="none"/>
            <a:tailEnd len="med" w="med" type="oval"/>
          </a:ln>
        </p:spPr>
      </p:cxnSp>
      <p:sp>
        <p:nvSpPr>
          <p:cNvPr id="87" name="Google Shape;87;p19"/>
          <p:cNvSpPr/>
          <p:nvPr/>
        </p:nvSpPr>
        <p:spPr>
          <a:xfrm>
            <a:off x="4014747" y="1648033"/>
            <a:ext cx="1108500" cy="459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Ventajas</a:t>
            </a:r>
            <a:endParaRPr sz="1200">
              <a:solidFill>
                <a:srgbClr val="FFFFFF"/>
              </a:solidFill>
              <a:latin typeface="DM Sans"/>
              <a:ea typeface="DM Sans"/>
              <a:cs typeface="DM Sans"/>
              <a:sym typeface="DM Sans"/>
            </a:endParaRPr>
          </a:p>
        </p:txBody>
      </p:sp>
      <p:cxnSp>
        <p:nvCxnSpPr>
          <p:cNvPr id="88" name="Google Shape;88;p19"/>
          <p:cNvCxnSpPr>
            <a:stCxn id="84" idx="2"/>
            <a:endCxn id="87" idx="0"/>
          </p:cNvCxnSpPr>
          <p:nvPr/>
        </p:nvCxnSpPr>
        <p:spPr>
          <a:xfrm flipH="1" rot="-5400000">
            <a:off x="4368650" y="1446650"/>
            <a:ext cx="402000" cy="600"/>
          </a:xfrm>
          <a:prstGeom prst="bentConnector3">
            <a:avLst>
              <a:gd fmla="val 50010" name="adj1"/>
            </a:avLst>
          </a:prstGeom>
          <a:noFill/>
          <a:ln cap="flat" cmpd="sng" w="9525">
            <a:solidFill>
              <a:srgbClr val="CCCCCC"/>
            </a:solidFill>
            <a:prstDash val="solid"/>
            <a:round/>
            <a:headEnd len="med" w="med" type="none"/>
            <a:tailEnd len="med" w="med" type="oval"/>
          </a:ln>
        </p:spPr>
      </p:cxnSp>
      <p:sp>
        <p:nvSpPr>
          <p:cNvPr id="89" name="Google Shape;89;p19"/>
          <p:cNvSpPr/>
          <p:nvPr/>
        </p:nvSpPr>
        <p:spPr>
          <a:xfrm>
            <a:off x="6997652" y="1648033"/>
            <a:ext cx="1108500" cy="459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Declaración</a:t>
            </a:r>
            <a:endParaRPr sz="1200">
              <a:solidFill>
                <a:srgbClr val="FFFFFF"/>
              </a:solidFill>
              <a:latin typeface="DM Sans"/>
              <a:ea typeface="DM Sans"/>
              <a:cs typeface="DM Sans"/>
              <a:sym typeface="DM Sans"/>
            </a:endParaRPr>
          </a:p>
        </p:txBody>
      </p:sp>
      <p:cxnSp>
        <p:nvCxnSpPr>
          <p:cNvPr id="90" name="Google Shape;90;p19"/>
          <p:cNvCxnSpPr>
            <a:stCxn id="84" idx="2"/>
            <a:endCxn id="89" idx="0"/>
          </p:cNvCxnSpPr>
          <p:nvPr/>
        </p:nvCxnSpPr>
        <p:spPr>
          <a:xfrm flipH="1" rot="-5400000">
            <a:off x="5859650" y="-44350"/>
            <a:ext cx="402000" cy="2982600"/>
          </a:xfrm>
          <a:prstGeom prst="bentConnector3">
            <a:avLst>
              <a:gd fmla="val 50010" name="adj1"/>
            </a:avLst>
          </a:prstGeom>
          <a:noFill/>
          <a:ln cap="flat" cmpd="sng" w="9525">
            <a:solidFill>
              <a:srgbClr val="CCCCCC"/>
            </a:solidFill>
            <a:prstDash val="solid"/>
            <a:round/>
            <a:headEnd len="med" w="med" type="none"/>
            <a:tailEnd len="med" w="med" type="oval"/>
          </a:ln>
        </p:spPr>
      </p:cxnSp>
      <p:pic>
        <p:nvPicPr>
          <p:cNvPr id="91" name="Google Shape;91;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92" name="Google Shape;92;p19"/>
          <p:cNvSpPr/>
          <p:nvPr/>
        </p:nvSpPr>
        <p:spPr>
          <a:xfrm>
            <a:off x="408650" y="2307700"/>
            <a:ext cx="8321400" cy="2868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Funciones complejas y parámetros</a:t>
            </a:r>
            <a:endParaRPr sz="1200">
              <a:solidFill>
                <a:srgbClr val="FFFFFF"/>
              </a:solidFill>
              <a:latin typeface="DM Sans"/>
              <a:ea typeface="DM Sans"/>
              <a:cs typeface="DM Sans"/>
              <a:sym typeface="DM Sans"/>
            </a:endParaRPr>
          </a:p>
        </p:txBody>
      </p:sp>
      <p:cxnSp>
        <p:nvCxnSpPr>
          <p:cNvPr id="93" name="Google Shape;93;p19"/>
          <p:cNvCxnSpPr>
            <a:stCxn id="94" idx="0"/>
            <a:endCxn id="92" idx="2"/>
          </p:cNvCxnSpPr>
          <p:nvPr/>
        </p:nvCxnSpPr>
        <p:spPr>
          <a:xfrm rot="-5400000">
            <a:off x="3288145" y="1715427"/>
            <a:ext cx="402300" cy="2160300"/>
          </a:xfrm>
          <a:prstGeom prst="bentConnector3">
            <a:avLst>
              <a:gd fmla="val 49991" name="adj1"/>
            </a:avLst>
          </a:prstGeom>
          <a:noFill/>
          <a:ln cap="flat" cmpd="sng" w="9525">
            <a:solidFill>
              <a:srgbClr val="CCCCCC"/>
            </a:solidFill>
            <a:prstDash val="solid"/>
            <a:round/>
            <a:headEnd len="med" w="med" type="none"/>
            <a:tailEnd len="med" w="med" type="oval"/>
          </a:ln>
        </p:spPr>
      </p:cxnSp>
      <p:sp>
        <p:nvSpPr>
          <p:cNvPr id="95" name="Google Shape;95;p19"/>
          <p:cNvSpPr/>
          <p:nvPr/>
        </p:nvSpPr>
        <p:spPr>
          <a:xfrm>
            <a:off x="4040260" y="3038523"/>
            <a:ext cx="1057500" cy="3843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Variables globales</a:t>
            </a:r>
            <a:endParaRPr sz="1200">
              <a:solidFill>
                <a:srgbClr val="222222"/>
              </a:solidFill>
              <a:latin typeface="DM Sans"/>
              <a:ea typeface="DM Sans"/>
              <a:cs typeface="DM Sans"/>
              <a:sym typeface="DM Sans"/>
            </a:endParaRPr>
          </a:p>
        </p:txBody>
      </p:sp>
      <p:sp>
        <p:nvSpPr>
          <p:cNvPr id="94" name="Google Shape;94;p19"/>
          <p:cNvSpPr/>
          <p:nvPr/>
        </p:nvSpPr>
        <p:spPr>
          <a:xfrm>
            <a:off x="1854895" y="2996727"/>
            <a:ext cx="1108500" cy="4596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Scope</a:t>
            </a:r>
            <a:endParaRPr sz="1200">
              <a:solidFill>
                <a:srgbClr val="FFFFFF"/>
              </a:solidFill>
              <a:latin typeface="DM Sans"/>
              <a:ea typeface="DM Sans"/>
              <a:cs typeface="DM Sans"/>
              <a:sym typeface="DM Sans"/>
            </a:endParaRPr>
          </a:p>
        </p:txBody>
      </p:sp>
      <p:sp>
        <p:nvSpPr>
          <p:cNvPr id="96" name="Google Shape;96;p19"/>
          <p:cNvSpPr/>
          <p:nvPr/>
        </p:nvSpPr>
        <p:spPr>
          <a:xfrm>
            <a:off x="4043260" y="3464631"/>
            <a:ext cx="1057500" cy="3843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Variables locales</a:t>
            </a:r>
            <a:endParaRPr sz="1200">
              <a:solidFill>
                <a:srgbClr val="222222"/>
              </a:solidFill>
              <a:latin typeface="DM Sans"/>
              <a:ea typeface="DM Sans"/>
              <a:cs typeface="DM Sans"/>
              <a:sym typeface="DM Sans"/>
            </a:endParaRPr>
          </a:p>
        </p:txBody>
      </p:sp>
      <p:cxnSp>
        <p:nvCxnSpPr>
          <p:cNvPr id="97" name="Google Shape;97;p19"/>
          <p:cNvCxnSpPr>
            <a:stCxn id="94" idx="3"/>
            <a:endCxn id="95" idx="1"/>
          </p:cNvCxnSpPr>
          <p:nvPr/>
        </p:nvCxnSpPr>
        <p:spPr>
          <a:xfrm>
            <a:off x="2963395" y="3226527"/>
            <a:ext cx="1077000" cy="4200"/>
          </a:xfrm>
          <a:prstGeom prst="bentConnector3">
            <a:avLst>
              <a:gd fmla="val 49994" name="adj1"/>
            </a:avLst>
          </a:prstGeom>
          <a:noFill/>
          <a:ln cap="flat" cmpd="sng" w="9525">
            <a:solidFill>
              <a:srgbClr val="CCCCCC"/>
            </a:solidFill>
            <a:prstDash val="solid"/>
            <a:round/>
            <a:headEnd len="med" w="med" type="none"/>
            <a:tailEnd len="med" w="med" type="oval"/>
          </a:ln>
        </p:spPr>
      </p:cxnSp>
      <p:cxnSp>
        <p:nvCxnSpPr>
          <p:cNvPr id="98" name="Google Shape;98;p19"/>
          <p:cNvCxnSpPr>
            <a:stCxn id="94" idx="3"/>
            <a:endCxn id="96" idx="1"/>
          </p:cNvCxnSpPr>
          <p:nvPr/>
        </p:nvCxnSpPr>
        <p:spPr>
          <a:xfrm>
            <a:off x="2963395" y="3226527"/>
            <a:ext cx="1080000" cy="430200"/>
          </a:xfrm>
          <a:prstGeom prst="bentConnector3">
            <a:avLst>
              <a:gd fmla="val 49994" name="adj1"/>
            </a:avLst>
          </a:prstGeom>
          <a:noFill/>
          <a:ln cap="flat" cmpd="sng" w="9525">
            <a:solidFill>
              <a:srgbClr val="CCCCCC"/>
            </a:solidFill>
            <a:prstDash val="solid"/>
            <a:round/>
            <a:headEnd len="med" w="med" type="none"/>
            <a:tailEnd len="med" w="med" type="oval"/>
          </a:ln>
        </p:spPr>
      </p:cxnSp>
      <p:sp>
        <p:nvSpPr>
          <p:cNvPr id="99" name="Google Shape;99;p19"/>
          <p:cNvSpPr/>
          <p:nvPr/>
        </p:nvSpPr>
        <p:spPr>
          <a:xfrm>
            <a:off x="411300" y="4116100"/>
            <a:ext cx="3733200" cy="253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Funciones anónimas</a:t>
            </a:r>
            <a:endParaRPr sz="1200">
              <a:solidFill>
                <a:srgbClr val="FFFFFF"/>
              </a:solidFill>
              <a:latin typeface="DM Sans"/>
              <a:ea typeface="DM Sans"/>
              <a:cs typeface="DM Sans"/>
              <a:sym typeface="DM Sans"/>
            </a:endParaRPr>
          </a:p>
        </p:txBody>
      </p:sp>
      <p:sp>
        <p:nvSpPr>
          <p:cNvPr id="100" name="Google Shape;100;p19"/>
          <p:cNvSpPr/>
          <p:nvPr/>
        </p:nvSpPr>
        <p:spPr>
          <a:xfrm>
            <a:off x="4999487" y="4116100"/>
            <a:ext cx="3733200" cy="253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Funciones flecha</a:t>
            </a:r>
            <a:endParaRPr sz="1200">
              <a:solidFill>
                <a:srgbClr val="FFFFFF"/>
              </a:solidFill>
              <a:latin typeface="DM Sans"/>
              <a:ea typeface="DM Sans"/>
              <a:cs typeface="DM Sans"/>
              <a:sym typeface="DM Sans"/>
            </a:endParaRPr>
          </a:p>
        </p:txBody>
      </p:sp>
      <p:cxnSp>
        <p:nvCxnSpPr>
          <p:cNvPr id="101" name="Google Shape;101;p19"/>
          <p:cNvCxnSpPr>
            <a:stCxn id="100" idx="1"/>
            <a:endCxn id="99" idx="3"/>
          </p:cNvCxnSpPr>
          <p:nvPr/>
        </p:nvCxnSpPr>
        <p:spPr>
          <a:xfrm flipH="1">
            <a:off x="4144487" y="4242700"/>
            <a:ext cx="855000" cy="600"/>
          </a:xfrm>
          <a:prstGeom prst="bentConnector3">
            <a:avLst>
              <a:gd fmla="val 49999" name="adj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1461300" y="9335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Empezamos…</a:t>
            </a:r>
            <a:endParaRPr b="1" sz="3500">
              <a:solidFill>
                <a:schemeClr val="lt1"/>
              </a:solidFill>
              <a:latin typeface="DM Sans"/>
              <a:ea typeface="DM Sans"/>
              <a:cs typeface="DM Sans"/>
              <a:sym typeface="DM Sans"/>
            </a:endParaRPr>
          </a:p>
        </p:txBody>
      </p:sp>
      <p:pic>
        <p:nvPicPr>
          <p:cNvPr id="107" name="Google Shape;107;p20"/>
          <p:cNvPicPr preferRelativeResize="0"/>
          <p:nvPr/>
        </p:nvPicPr>
        <p:blipFill>
          <a:blip r:embed="rId3">
            <a:alphaModFix/>
          </a:blip>
          <a:stretch>
            <a:fillRect/>
          </a:stretch>
        </p:blipFill>
        <p:spPr>
          <a:xfrm>
            <a:off x="3047900" y="1652050"/>
            <a:ext cx="3048200" cy="304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Funciones y propiedades básicas</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a:t>
            </a:r>
            <a:endParaRPr b="1" sz="4000">
              <a:solidFill>
                <a:schemeClr val="dk1"/>
              </a:solidFill>
              <a:latin typeface="DM Sans"/>
              <a:ea typeface="DM Sans"/>
              <a:cs typeface="DM Sans"/>
              <a:sym typeface="DM Sans"/>
            </a:endParaRPr>
          </a:p>
        </p:txBody>
      </p:sp>
      <p:sp>
        <p:nvSpPr>
          <p:cNvPr id="118" name="Google Shape;118;p22"/>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Cuando se desarrolla una aplicación o sitio web, es muy habitual utilizar una y otra vez las mismas instrucciones.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programación, </a:t>
            </a:r>
            <a:r>
              <a:rPr b="1" lang="es" sz="1350">
                <a:highlight>
                  <a:srgbClr val="EAFF6A"/>
                </a:highlight>
                <a:latin typeface="DM Sans"/>
                <a:ea typeface="DM Sans"/>
                <a:cs typeface="DM Sans"/>
                <a:sym typeface="DM Sans"/>
              </a:rPr>
              <a:t>una función es un conjunto de instrucciones que se agrupan para realizar una tarea concreta</a:t>
            </a:r>
            <a:r>
              <a:rPr lang="es" sz="1350">
                <a:latin typeface="DM Sans"/>
                <a:ea typeface="DM Sans"/>
                <a:cs typeface="DM Sans"/>
                <a:sym typeface="DM Sans"/>
              </a:rPr>
              <a:t>, que luego se puede reutilizar a lo largo de diferentes instancias del código.</a:t>
            </a:r>
            <a:endParaRPr sz="1350">
              <a:latin typeface="DM Sans"/>
              <a:ea typeface="DM Sans"/>
              <a:cs typeface="DM Sans"/>
              <a:sym typeface="DM Sans"/>
            </a:endParaRPr>
          </a:p>
        </p:txBody>
      </p:sp>
      <p:sp>
        <p:nvSpPr>
          <p:cNvPr id="119" name="Google Shape;119;p22"/>
          <p:cNvSpPr txBox="1"/>
          <p:nvPr/>
        </p:nvSpPr>
        <p:spPr>
          <a:xfrm>
            <a:off x="6427740" y="2264828"/>
            <a:ext cx="1494230" cy="60017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120" name="Google Shape;120;p22"/>
          <p:cNvPicPr preferRelativeResize="0"/>
          <p:nvPr/>
        </p:nvPicPr>
        <p:blipFill>
          <a:blip r:embed="rId3">
            <a:alphaModFix/>
          </a:blip>
          <a:stretch>
            <a:fillRect/>
          </a:stretch>
        </p:blipFill>
        <p:spPr>
          <a:xfrm>
            <a:off x="5712875" y="813488"/>
            <a:ext cx="2923976" cy="34283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nvSpPr>
        <p:spPr>
          <a:xfrm>
            <a:off x="473350" y="619525"/>
            <a:ext cx="81411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¿Y qué ventajas me dan las funciones?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126" name="Google Shape;126;p23"/>
          <p:cNvSpPr txBox="1"/>
          <p:nvPr/>
        </p:nvSpPr>
        <p:spPr>
          <a:xfrm>
            <a:off x="473350" y="2241900"/>
            <a:ext cx="3834600" cy="174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Evita instrucciones duplicadas (</a:t>
            </a:r>
            <a:r>
              <a:rPr lang="es" sz="1350" u="sng">
                <a:solidFill>
                  <a:schemeClr val="accent5"/>
                </a:solidFill>
                <a:latin typeface="DM Sans"/>
                <a:ea typeface="DM Sans"/>
                <a:cs typeface="DM Sans"/>
                <a:sym typeface="DM Sans"/>
                <a:hlinkClick r:id="rId3">
                  <a:extLst>
                    <a:ext uri="{A12FA001-AC4F-418D-AE19-62706E023703}">
                      <ahyp:hlinkClr val="tx"/>
                    </a:ext>
                  </a:extLst>
                </a:hlinkClick>
              </a:rPr>
              <a:t>Principio DRY</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Soluciona un problema complejo usando tareas sencillas (</a:t>
            </a:r>
            <a:r>
              <a:rPr lang="es" sz="1350" u="sng">
                <a:solidFill>
                  <a:schemeClr val="accent5"/>
                </a:solidFill>
                <a:latin typeface="DM Sans"/>
                <a:ea typeface="DM Sans"/>
                <a:cs typeface="DM Sans"/>
                <a:sym typeface="DM Sans"/>
                <a:hlinkClick r:id="rId4">
                  <a:extLst>
                    <a:ext uri="{A12FA001-AC4F-418D-AE19-62706E023703}">
                      <ahyp:hlinkClr val="tx"/>
                    </a:ext>
                  </a:extLst>
                </a:hlinkClick>
              </a:rPr>
              <a:t>Principio KISS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Focaliza tareas prioritarias para el programa (</a:t>
            </a:r>
            <a:r>
              <a:rPr lang="es" sz="1350" u="sng">
                <a:solidFill>
                  <a:schemeClr val="accent5"/>
                </a:solidFill>
                <a:latin typeface="DM Sans"/>
                <a:ea typeface="DM Sans"/>
                <a:cs typeface="DM Sans"/>
                <a:sym typeface="DM Sans"/>
                <a:hlinkClick r:id="rId5">
                  <a:extLst>
                    <a:ext uri="{A12FA001-AC4F-418D-AE19-62706E023703}">
                      <ahyp:hlinkClr val="tx"/>
                    </a:ext>
                  </a:extLst>
                </a:hlinkClick>
              </a:rPr>
              <a:t>Principio YAGNI</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127" name="Google Shape;127;p23"/>
          <p:cNvSpPr txBox="1"/>
          <p:nvPr/>
        </p:nvSpPr>
        <p:spPr>
          <a:xfrm>
            <a:off x="4529725" y="2554825"/>
            <a:ext cx="3834600" cy="1534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Aporta ordenamiento y entendimiento al código.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Helvetica Neue"/>
              <a:buChar char="✓"/>
            </a:pPr>
            <a:r>
              <a:rPr lang="es" sz="1350">
                <a:solidFill>
                  <a:schemeClr val="dk1"/>
                </a:solidFill>
                <a:latin typeface="DM Sans"/>
                <a:ea typeface="DM Sans"/>
                <a:cs typeface="DM Sans"/>
                <a:sym typeface="DM Sans"/>
              </a:rPr>
              <a:t>Aporta facilidad y rapidez para hacer modificaciones.</a:t>
            </a:r>
            <a:endParaRPr sz="1350">
              <a:solidFill>
                <a:schemeClr val="dk1"/>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28" name="Google Shape;128;p23"/>
          <p:cNvSpPr txBox="1"/>
          <p:nvPr/>
        </p:nvSpPr>
        <p:spPr>
          <a:xfrm>
            <a:off x="473350" y="2045075"/>
            <a:ext cx="8141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Las principales ventajas del uso de funciones son:</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